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357" r:id="rId3"/>
    <p:sldId id="287" r:id="rId4"/>
    <p:sldId id="330" r:id="rId5"/>
    <p:sldId id="484" r:id="rId6"/>
    <p:sldId id="465" r:id="rId7"/>
    <p:sldId id="481" r:id="rId8"/>
    <p:sldId id="482" r:id="rId9"/>
    <p:sldId id="333" r:id="rId10"/>
    <p:sldId id="472" r:id="rId11"/>
    <p:sldId id="476" r:id="rId12"/>
    <p:sldId id="486" r:id="rId13"/>
    <p:sldId id="345" r:id="rId14"/>
    <p:sldId id="346" r:id="rId15"/>
    <p:sldId id="347" r:id="rId16"/>
    <p:sldId id="348" r:id="rId17"/>
    <p:sldId id="383" r:id="rId18"/>
    <p:sldId id="435" r:id="rId19"/>
    <p:sldId id="260" r:id="rId20"/>
    <p:sldId id="382" r:id="rId21"/>
    <p:sldId id="469" r:id="rId22"/>
    <p:sldId id="430" r:id="rId23"/>
    <p:sldId id="470" r:id="rId24"/>
    <p:sldId id="485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0FE"/>
    <a:srgbClr val="CC3300"/>
    <a:srgbClr val="18414C"/>
    <a:srgbClr val="19434F"/>
    <a:srgbClr val="173E49"/>
    <a:srgbClr val="EFF9FF"/>
    <a:srgbClr val="CCECFF"/>
    <a:srgbClr val="006600"/>
    <a:srgbClr val="FF00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38" autoAdjust="0"/>
    <p:restoredTop sz="95878" autoAdjust="0"/>
  </p:normalViewPr>
  <p:slideViewPr>
    <p:cSldViewPr>
      <p:cViewPr>
        <p:scale>
          <a:sx n="66" d="100"/>
          <a:sy n="6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\Dropbox\ROSA\2019\CHARLA%20CABA%206%20DE%20MARZO\MI%20por%20causas%202007-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ROSA\2019\TALLER%20ANUAL%20RENAC\edad%20materna%20Down%20y%20gastrosquisis%20por%20provin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plotArea>
      <c:layout/>
      <c:pieChart>
        <c:varyColors val="1"/>
        <c:ser>
          <c:idx val="0"/>
          <c:order val="0"/>
          <c:explosion val="25"/>
          <c:dPt>
            <c:idx val="0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0"/>
          </c:dPt>
          <c:dLbls>
            <c:dLbl>
              <c:idx val="0"/>
              <c:layout>
                <c:manualLayout>
                  <c:x val="5.4558180227471647E-3"/>
                  <c:y val="2.701605481133040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  <a:r>
                      <a:rPr lang="en-US"/>
                      <a:t>fecciones perinatales </a:t>
                    </a:r>
                  </a:p>
                  <a:p>
                    <a:r>
                      <a:rPr lang="en-US"/>
                      <a:t>3488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2.4745286438431643E-2"/>
                  <c:y val="-3.4905843795133902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r>
                      <a:rPr lang="en-US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nomalías congénitas</a:t>
                    </a:r>
                  </a:p>
                  <a:p>
                    <a:pPr>
                      <a:defRPr lang="es-ES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1919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0.10614673566012313"/>
                  <c:y val="9.795624560234050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E</a:t>
                    </a:r>
                    <a:r>
                      <a:rPr lang="en-US"/>
                      <a:t>nfermedades Respiratorias</a:t>
                    </a:r>
                  </a:p>
                  <a:p>
                    <a:r>
                      <a:rPr lang="en-US"/>
                      <a:t> 526</a:t>
                    </a:r>
                  </a:p>
                </c:rich>
              </c:tx>
              <c:showVal val="1"/>
              <c:showCatNam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1729681550534790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C</a:t>
                    </a:r>
                    <a:r>
                      <a:rPr lang="en-US"/>
                      <a:t>ausas Externas</a:t>
                    </a:r>
                  </a:p>
                  <a:p>
                    <a:r>
                      <a:rPr lang="en-US"/>
                      <a:t> 181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es-ES" b="1"/>
                </a:pPr>
                <a:endParaRPr lang="es-AR"/>
              </a:p>
            </c:txPr>
            <c:showVal val="1"/>
            <c:showCatName val="1"/>
            <c:showLeaderLines val="1"/>
          </c:dLbls>
          <c:cat>
            <c:strRef>
              <c:f>Hoja1!$H$6:$H$10</c:f>
              <c:strCache>
                <c:ptCount val="5"/>
                <c:pt idx="0">
                  <c:v>Afecciones perinatales</c:v>
                </c:pt>
                <c:pt idx="1">
                  <c:v>Anomalías congénitas</c:v>
                </c:pt>
                <c:pt idx="2">
                  <c:v>Enfermedades Respiratorias</c:v>
                </c:pt>
                <c:pt idx="3">
                  <c:v>Enfermedades infecciosas y parasitarias</c:v>
                </c:pt>
                <c:pt idx="4">
                  <c:v>Causas Externas</c:v>
                </c:pt>
              </c:strCache>
            </c:strRef>
          </c:cat>
          <c:val>
            <c:numRef>
              <c:f>Hoja1!$I$6:$I$10</c:f>
              <c:numCache>
                <c:formatCode>General</c:formatCode>
                <c:ptCount val="5"/>
                <c:pt idx="0">
                  <c:v>3488</c:v>
                </c:pt>
                <c:pt idx="1">
                  <c:v>1919</c:v>
                </c:pt>
                <c:pt idx="2">
                  <c:v>526</c:v>
                </c:pt>
                <c:pt idx="3">
                  <c:v>261</c:v>
                </c:pt>
                <c:pt idx="4">
                  <c:v>181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>
        <c:manualLayout>
          <c:layoutTarget val="inner"/>
          <c:xMode val="edge"/>
          <c:yMode val="edge"/>
          <c:x val="0.11292544875966169"/>
          <c:y val="4.5213330728458824E-2"/>
          <c:w val="0.86397857248665855"/>
          <c:h val="0.8625887639304155"/>
        </c:manualLayout>
      </c:layout>
      <c:lineChart>
        <c:grouping val="standard"/>
        <c:ser>
          <c:idx val="2"/>
          <c:order val="0"/>
          <c:tx>
            <c:strRef>
              <c:f>Hoja1!$C$17</c:f>
              <c:strCache>
                <c:ptCount val="1"/>
                <c:pt idx="0">
                  <c:v>Afecciones perinatales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Hoja1!$A$18:$A$27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Hoja1!$C$18:$C$27</c:f>
              <c:numCache>
                <c:formatCode>General</c:formatCode>
                <c:ptCount val="10"/>
                <c:pt idx="0">
                  <c:v>4557</c:v>
                </c:pt>
                <c:pt idx="1">
                  <c:v>4724</c:v>
                </c:pt>
                <c:pt idx="2">
                  <c:v>4446</c:v>
                </c:pt>
                <c:pt idx="3">
                  <c:v>4487</c:v>
                </c:pt>
                <c:pt idx="4">
                  <c:v>4329</c:v>
                </c:pt>
                <c:pt idx="5">
                  <c:v>4068</c:v>
                </c:pt>
                <c:pt idx="6">
                  <c:v>4160</c:v>
                </c:pt>
                <c:pt idx="7">
                  <c:v>4139</c:v>
                </c:pt>
                <c:pt idx="8">
                  <c:v>3728</c:v>
                </c:pt>
                <c:pt idx="9">
                  <c:v>3488</c:v>
                </c:pt>
              </c:numCache>
            </c:numRef>
          </c:val>
        </c:ser>
        <c:ser>
          <c:idx val="3"/>
          <c:order val="1"/>
          <c:tx>
            <c:strRef>
              <c:f>Hoja1!$D$17</c:f>
              <c:strCache>
                <c:ptCount val="1"/>
                <c:pt idx="0">
                  <c:v>Malformaciones congénitas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numRef>
              <c:f>Hoja1!$A$18:$A$27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Hoja1!$D$18:$D$27</c:f>
              <c:numCache>
                <c:formatCode>General</c:formatCode>
                <c:ptCount val="10"/>
                <c:pt idx="0">
                  <c:v>2096</c:v>
                </c:pt>
                <c:pt idx="1">
                  <c:v>2285</c:v>
                </c:pt>
                <c:pt idx="2">
                  <c:v>2257</c:v>
                </c:pt>
                <c:pt idx="3">
                  <c:v>2275</c:v>
                </c:pt>
                <c:pt idx="4">
                  <c:v>2220</c:v>
                </c:pt>
                <c:pt idx="5">
                  <c:v>2175</c:v>
                </c:pt>
                <c:pt idx="6">
                  <c:v>2134</c:v>
                </c:pt>
                <c:pt idx="7">
                  <c:v>2343</c:v>
                </c:pt>
                <c:pt idx="8">
                  <c:v>2085</c:v>
                </c:pt>
                <c:pt idx="9">
                  <c:v>1919</c:v>
                </c:pt>
              </c:numCache>
            </c:numRef>
          </c:val>
        </c:ser>
        <c:ser>
          <c:idx val="4"/>
          <c:order val="2"/>
          <c:tx>
            <c:strRef>
              <c:f>Hoja1!$E$17</c:f>
              <c:strCache>
                <c:ptCount val="1"/>
                <c:pt idx="0">
                  <c:v>Enfermedades Respiratorias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Hoja1!$A$18:$A$27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Hoja1!$E$18:$E$27</c:f>
              <c:numCache>
                <c:formatCode>General</c:formatCode>
                <c:ptCount val="10"/>
                <c:pt idx="0">
                  <c:v>875</c:v>
                </c:pt>
                <c:pt idx="1">
                  <c:v>741</c:v>
                </c:pt>
                <c:pt idx="2">
                  <c:v>726</c:v>
                </c:pt>
                <c:pt idx="3">
                  <c:v>675</c:v>
                </c:pt>
                <c:pt idx="4">
                  <c:v>764</c:v>
                </c:pt>
                <c:pt idx="5">
                  <c:v>609</c:v>
                </c:pt>
                <c:pt idx="6">
                  <c:v>565</c:v>
                </c:pt>
                <c:pt idx="7">
                  <c:v>543</c:v>
                </c:pt>
                <c:pt idx="8">
                  <c:v>503</c:v>
                </c:pt>
                <c:pt idx="9">
                  <c:v>526</c:v>
                </c:pt>
              </c:numCache>
            </c:numRef>
          </c:val>
        </c:ser>
        <c:ser>
          <c:idx val="5"/>
          <c:order val="3"/>
          <c:tx>
            <c:strRef>
              <c:f>Hoja1!$F$17</c:f>
              <c:strCache>
                <c:ptCount val="1"/>
                <c:pt idx="0">
                  <c:v>Enfermedades infecciosas y parasitarias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Hoja1!$A$18:$A$27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Hoja1!$F$18:$F$27</c:f>
              <c:numCache>
                <c:formatCode>General</c:formatCode>
                <c:ptCount val="10"/>
                <c:pt idx="0">
                  <c:v>413</c:v>
                </c:pt>
                <c:pt idx="1">
                  <c:v>363</c:v>
                </c:pt>
                <c:pt idx="2">
                  <c:v>346</c:v>
                </c:pt>
                <c:pt idx="3">
                  <c:v>305</c:v>
                </c:pt>
                <c:pt idx="4">
                  <c:v>528</c:v>
                </c:pt>
                <c:pt idx="5">
                  <c:v>288</c:v>
                </c:pt>
                <c:pt idx="6">
                  <c:v>287</c:v>
                </c:pt>
                <c:pt idx="7">
                  <c:v>244</c:v>
                </c:pt>
                <c:pt idx="8">
                  <c:v>236</c:v>
                </c:pt>
                <c:pt idx="9">
                  <c:v>261</c:v>
                </c:pt>
              </c:numCache>
            </c:numRef>
          </c:val>
        </c:ser>
        <c:ser>
          <c:idx val="6"/>
          <c:order val="4"/>
          <c:tx>
            <c:strRef>
              <c:f>Hoja1!$G$17</c:f>
              <c:strCache>
                <c:ptCount val="1"/>
                <c:pt idx="0">
                  <c:v>Causas externas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Hoja1!$A$18:$A$27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Hoja1!$G$18:$G$27</c:f>
              <c:numCache>
                <c:formatCode>General</c:formatCode>
                <c:ptCount val="10"/>
                <c:pt idx="0">
                  <c:v>318</c:v>
                </c:pt>
                <c:pt idx="1">
                  <c:v>220</c:v>
                </c:pt>
                <c:pt idx="2">
                  <c:v>262</c:v>
                </c:pt>
                <c:pt idx="3">
                  <c:v>260</c:v>
                </c:pt>
                <c:pt idx="4">
                  <c:v>262</c:v>
                </c:pt>
                <c:pt idx="5">
                  <c:v>247</c:v>
                </c:pt>
                <c:pt idx="6">
                  <c:v>230</c:v>
                </c:pt>
                <c:pt idx="7">
                  <c:v>234</c:v>
                </c:pt>
                <c:pt idx="8">
                  <c:v>176</c:v>
                </c:pt>
                <c:pt idx="9">
                  <c:v>181</c:v>
                </c:pt>
              </c:numCache>
            </c:numRef>
          </c:val>
        </c:ser>
        <c:marker val="1"/>
        <c:axId val="569436416"/>
        <c:axId val="578053248"/>
      </c:lineChart>
      <c:catAx>
        <c:axId val="569436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578053248"/>
        <c:crosses val="autoZero"/>
        <c:auto val="1"/>
        <c:lblAlgn val="ctr"/>
        <c:lblOffset val="100"/>
      </c:catAx>
      <c:valAx>
        <c:axId val="578053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56943641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Hoja2!$A$2:$A$8</c:f>
              <c:strCache>
                <c:ptCount val="7"/>
                <c:pt idx="0">
                  <c:v>cromosom</c:v>
                </c:pt>
                <c:pt idx="1">
                  <c:v>fisuras</c:v>
                </c:pt>
                <c:pt idx="2">
                  <c:v>cardio</c:v>
                </c:pt>
                <c:pt idx="3">
                  <c:v>pared</c:v>
                </c:pt>
                <c:pt idx="4">
                  <c:v>dtn</c:v>
                </c:pt>
                <c:pt idx="5">
                  <c:v>talipes</c:v>
                </c:pt>
                <c:pt idx="6">
                  <c:v>reducc miembros</c:v>
                </c:pt>
              </c:strCache>
            </c:strRef>
          </c:cat>
          <c:val>
            <c:numRef>
              <c:f>Hoja2!$B$2:$B$8</c:f>
              <c:numCache>
                <c:formatCode>General</c:formatCode>
                <c:ptCount val="7"/>
                <c:pt idx="0">
                  <c:v>21.6</c:v>
                </c:pt>
                <c:pt idx="1">
                  <c:v>16.899999999999999</c:v>
                </c:pt>
                <c:pt idx="2">
                  <c:v>12.2</c:v>
                </c:pt>
                <c:pt idx="3">
                  <c:v>11.2</c:v>
                </c:pt>
                <c:pt idx="4">
                  <c:v>10.3</c:v>
                </c:pt>
                <c:pt idx="5">
                  <c:v>5.6899999999999995</c:v>
                </c:pt>
                <c:pt idx="6">
                  <c:v>4.8</c:v>
                </c:pt>
              </c:numCache>
            </c:numRef>
          </c:val>
        </c:ser>
        <c:gapWidth val="75"/>
        <c:overlap val="-25"/>
        <c:axId val="852376960"/>
        <c:axId val="853387904"/>
      </c:barChart>
      <c:catAx>
        <c:axId val="852376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853387904"/>
        <c:crosses val="autoZero"/>
        <c:auto val="1"/>
        <c:lblAlgn val="ctr"/>
        <c:lblOffset val="100"/>
      </c:catAx>
      <c:valAx>
        <c:axId val="853387904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s-AR"/>
          </a:p>
        </c:txPr>
        <c:crossAx val="852376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es-ES"/>
          </a:pPr>
          <a:endParaRPr lang="es-AR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7CFC-877A-4C6D-A586-08D1228C957F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9E78A-8B4D-46E5-A605-319F778B33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E78A-8B4D-46E5-A605-319F778B33E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205D-5423-4E2F-B247-04468763048C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9E78A-8B4D-46E5-A605-319F778B33EE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F877A-9BAE-4AF0-A1A9-566DFA2F59B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8F2B-0870-4E94-B568-50369F9AFC5C}" type="datetimeFigureOut">
              <a:rPr lang="es-ES" smtClean="0"/>
              <a:pPr/>
              <a:t>22/04/2020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BCBF-1984-405E-B6FE-FD0ABB854B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anlis.gov.ar/cenagem" TargetMode="External"/><Relationship Id="rId7" Type="http://schemas.openxmlformats.org/officeDocument/2006/relationships/image" Target="../media/image45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12" Type="http://schemas.openxmlformats.org/officeDocument/2006/relationships/image" Target="../media/image76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ar/imgres?imgurl=http://www.ciudadenlinea.com/images/imss/acido.jpg&amp;imgrefurl=http://www.ciudadenlinea.com/index.php?var=imss&amp;imss=70&amp;h=349&amp;w=500&amp;sz=34&amp;hl=es&amp;start=3&amp;tbnid=VkQGgRirJIZv6M:&amp;tbnh=91&amp;tbnw=130&amp;prev=/images?q=%22%C3%A1cido+f%C3%B3lico%22&amp;gbv=2&amp;svnum=10&amp;hl=es&amp;sa=G" TargetMode="Externa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.jpe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F7F0FE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0" y="6021288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1" name="Imagen 1" descr="nuevo logo renac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1" y="5805264"/>
            <a:ext cx="2327699" cy="720080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093296"/>
            <a:ext cx="3672408" cy="7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661248"/>
            <a:ext cx="1800200" cy="6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661248"/>
            <a:ext cx="1584176" cy="6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-468560" y="415198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Dra. Rosa </a:t>
            </a:r>
            <a:r>
              <a:rPr lang="es-AR" sz="1600" dirty="0" err="1" smtClean="0"/>
              <a:t>Liascovich</a:t>
            </a:r>
            <a:endParaRPr lang="es-AR" sz="1600" dirty="0" smtClean="0"/>
          </a:p>
          <a:p>
            <a:pPr algn="ctr"/>
            <a:r>
              <a:rPr lang="es-AR" sz="1600" dirty="0" smtClean="0"/>
              <a:t>Red Nacional de Anomalías Congénitas (RENAC)</a:t>
            </a:r>
          </a:p>
          <a:p>
            <a:pPr algn="ctr"/>
            <a:r>
              <a:rPr lang="es-AR" sz="1600" dirty="0" smtClean="0"/>
              <a:t>Unidad de Epidemiología e Investigación en Anomalías Congénitas, </a:t>
            </a:r>
          </a:p>
          <a:p>
            <a:pPr algn="ctr"/>
            <a:r>
              <a:rPr lang="es-AR" sz="1600" dirty="0" smtClean="0"/>
              <a:t>CENAGEM, ANLIS –C. </a:t>
            </a:r>
            <a:r>
              <a:rPr lang="es-AR" sz="1600" dirty="0" err="1" smtClean="0"/>
              <a:t>Malbrán</a:t>
            </a:r>
            <a:r>
              <a:rPr lang="es-AR" sz="1600" dirty="0" smtClean="0"/>
              <a:t>, CONICET</a:t>
            </a:r>
            <a:endParaRPr lang="es-AR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239359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328846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Vigilancia de las anomalías congénitas en Argentina, </a:t>
            </a:r>
          </a:p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de la Red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acional de Anomalías Congénitas (RENAC)</a:t>
            </a:r>
          </a:p>
          <a:p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Resultado de imagen para LOGO CONIC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7235" y="5781726"/>
            <a:ext cx="1297213" cy="743618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79512" y="2056779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SIMPOSIO</a:t>
            </a:r>
          </a:p>
          <a:p>
            <a:pPr fontAlgn="base"/>
            <a:r>
              <a:rPr lang="es-ES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vigilancia de anomalías congénitas en </a:t>
            </a:r>
            <a:r>
              <a:rPr lang="es-ES" sz="2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 </a:t>
            </a:r>
            <a:r>
              <a:rPr lang="es-ES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Latina y el Caribe</a:t>
            </a:r>
          </a:p>
          <a:p>
            <a:endParaRPr lang="es-ES" sz="2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2568" y="44624"/>
            <a:ext cx="3937784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16024" y="131148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XVII Congreso Latinoamericano de Genética, </a:t>
            </a:r>
            <a:endParaRPr lang="es-ES" sz="1600" dirty="0" smtClean="0"/>
          </a:p>
          <a:p>
            <a:r>
              <a:rPr lang="es-ES" sz="1600" dirty="0" smtClean="0"/>
              <a:t>XLVII </a:t>
            </a:r>
            <a:r>
              <a:rPr lang="es-ES" sz="1600" dirty="0"/>
              <a:t>Congreso Argentino de Genética, </a:t>
            </a:r>
            <a:endParaRPr lang="es-ES" sz="1600" dirty="0" smtClean="0"/>
          </a:p>
          <a:p>
            <a:r>
              <a:rPr lang="es-ES" sz="1600" dirty="0" smtClean="0"/>
              <a:t>LII </a:t>
            </a:r>
            <a:r>
              <a:rPr lang="es-ES" sz="1600" dirty="0"/>
              <a:t>Reunión Anual de la Sociedad de Genética de Chile, </a:t>
            </a:r>
            <a:endParaRPr lang="es-ES" sz="1600" dirty="0" smtClean="0"/>
          </a:p>
          <a:p>
            <a:r>
              <a:rPr lang="es-ES" sz="1600" dirty="0" smtClean="0"/>
              <a:t>VI </a:t>
            </a:r>
            <a:r>
              <a:rPr lang="es-ES" sz="1600" dirty="0"/>
              <a:t>Congreso de la Sociedad Uruguaya de Genética, </a:t>
            </a:r>
            <a:endParaRPr lang="es-ES" sz="1600" dirty="0" smtClean="0"/>
          </a:p>
          <a:p>
            <a:r>
              <a:rPr lang="es-ES" sz="1600" dirty="0" smtClean="0"/>
              <a:t>V </a:t>
            </a:r>
            <a:r>
              <a:rPr lang="es-ES" sz="1600" dirty="0"/>
              <a:t>Congreso Latinoamericano de Genética Humana y </a:t>
            </a:r>
            <a:endParaRPr lang="es-ES" sz="1600" dirty="0" smtClean="0"/>
          </a:p>
          <a:p>
            <a:r>
              <a:rPr lang="es-ES" sz="1600" dirty="0" smtClean="0"/>
              <a:t>V </a:t>
            </a:r>
            <a:r>
              <a:rPr lang="es-ES" sz="1600" dirty="0"/>
              <a:t>Simposio Latinoamericano de Citogenética y Evolución.  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724128" y="881335"/>
            <a:ext cx="327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Mendoza, Argentina.</a:t>
            </a:r>
            <a:br>
              <a:rPr lang="es-E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al 9 de octubre de 2019.</a:t>
            </a:r>
          </a:p>
          <a:p>
            <a:pPr algn="ctr"/>
            <a:endParaRPr lang="es-E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Imagen del perf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149080"/>
            <a:ext cx="1115616" cy="11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40849"/>
            <a:ext cx="8890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es-ES_tradnl" sz="3200" b="0" dirty="0" smtClean="0">
                <a:solidFill>
                  <a:schemeClr val="tx1"/>
                </a:solidFill>
                <a:latin typeface="Calibri" pitchFamily="34" charset="0"/>
              </a:rPr>
              <a:t>Foro web para el envío de datos y el aprendizaje</a:t>
            </a:r>
            <a:endParaRPr lang="es-ES_tradnl" sz="3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995936" y="3501008"/>
            <a:ext cx="4826000" cy="2376488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u="sng" dirty="0">
              <a:solidFill>
                <a:srgbClr val="3A3AB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l="3780" t="21840" r="52481" b="31961"/>
          <a:stretch>
            <a:fillRect/>
          </a:stretch>
        </p:blipFill>
        <p:spPr bwMode="auto">
          <a:xfrm>
            <a:off x="179512" y="692696"/>
            <a:ext cx="72723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068713" y="3771017"/>
            <a:ext cx="4716462" cy="1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Intervención en un contexto </a:t>
            </a: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clínico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sz="2000" b="1" dirty="0"/>
              <a:t> Orienta en el manejo inicial de los RN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sz="2000" b="1" dirty="0"/>
              <a:t> Sugiere la búsqueda de otra/s AC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sz="2000" b="1" dirty="0"/>
              <a:t> </a:t>
            </a:r>
            <a:r>
              <a:rPr lang="es-ES" sz="2000" b="1" dirty="0" smtClean="0"/>
              <a:t> </a:t>
            </a:r>
            <a:r>
              <a:rPr lang="es-ES" sz="2000" b="1" dirty="0"/>
              <a:t>Hipótesis diagnósticas y pasos a seguir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sz="2000" b="1" dirty="0"/>
              <a:t> Interconsulta con </a:t>
            </a:r>
            <a:r>
              <a:rPr lang="es-ES" sz="2000" b="1" dirty="0" smtClean="0"/>
              <a:t>genetistas locales</a:t>
            </a:r>
            <a:endParaRPr lang="es-ES" sz="2000" b="1" dirty="0"/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sz="2000" b="1" dirty="0"/>
              <a:t> </a:t>
            </a:r>
            <a:r>
              <a:rPr lang="es-ES" sz="2000" b="1" dirty="0" smtClean="0"/>
              <a:t>Acceso </a:t>
            </a:r>
            <a:r>
              <a:rPr lang="es-ES" sz="2000" b="1" dirty="0"/>
              <a:t>a recursos </a:t>
            </a:r>
            <a:r>
              <a:rPr lang="es-ES" sz="2000" b="1" dirty="0" smtClean="0"/>
              <a:t> (</a:t>
            </a:r>
            <a:r>
              <a:rPr lang="es-ES" sz="2000" b="1" dirty="0" err="1" smtClean="0"/>
              <a:t>ie</a:t>
            </a:r>
            <a:r>
              <a:rPr lang="es-ES" sz="2000" b="1" dirty="0" smtClean="0"/>
              <a:t> cariotipo, otros)</a:t>
            </a:r>
            <a:endParaRPr lang="es-ES" sz="2000" b="1" dirty="0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4570"/>
            <a:ext cx="1104967" cy="1554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582" y="4004569"/>
            <a:ext cx="1260234" cy="158467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3" name="32 CuadroTexto"/>
          <p:cNvSpPr txBox="1"/>
          <p:nvPr/>
        </p:nvSpPr>
        <p:spPr>
          <a:xfrm>
            <a:off x="395536" y="3501008"/>
            <a:ext cx="2232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Materiales de apoyo </a:t>
            </a:r>
            <a:endParaRPr lang="es-ES" dirty="0"/>
          </a:p>
        </p:txBody>
      </p:sp>
      <p:pic>
        <p:nvPicPr>
          <p:cNvPr id="35" name="Picture 6" descr="http://upload.wikimedia.org/wikipedia/commons/d/d4/Academia_Nacional_de_Medic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872308"/>
            <a:ext cx="1543670" cy="11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7 CuadroTexto"/>
          <p:cNvSpPr txBox="1">
            <a:spLocks noChangeArrowheads="1"/>
          </p:cNvSpPr>
          <p:nvPr/>
        </p:nvSpPr>
        <p:spPr bwMode="auto">
          <a:xfrm>
            <a:off x="179512" y="6021288"/>
            <a:ext cx="21602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800" dirty="0">
                <a:solidFill>
                  <a:schemeClr val="tx1"/>
                </a:solidFill>
                <a:latin typeface="Calibri" pitchFamily="34" charset="0"/>
                <a:cs typeface="+mn-cs"/>
              </a:rPr>
              <a:t>Encuentro  </a:t>
            </a:r>
            <a:r>
              <a:rPr lang="es-AR" sz="1800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Anual Nacional </a:t>
            </a:r>
            <a:endParaRPr lang="es-AR" sz="1800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483768" y="6768752"/>
            <a:ext cx="1656184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5004048" y="2060848"/>
            <a:ext cx="2088232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2555776" y="2996952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5 Imagen" descr="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916832"/>
            <a:ext cx="728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CuadroTexto"/>
          <p:cNvSpPr txBox="1"/>
          <p:nvPr/>
        </p:nvSpPr>
        <p:spPr>
          <a:xfrm>
            <a:off x="5940152" y="2012647"/>
            <a:ext cx="28083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AR" dirty="0" smtClean="0"/>
              <a:t>Envío mensual de los datos</a:t>
            </a:r>
          </a:p>
          <a:p>
            <a:endParaRPr lang="es-AR" dirty="0" smtClean="0"/>
          </a:p>
          <a:p>
            <a:r>
              <a:rPr lang="es-AR" dirty="0" smtClean="0"/>
              <a:t>Permite adjuntar imágenes, documentos, videos.</a:t>
            </a:r>
            <a:endParaRPr lang="es-ES" dirty="0"/>
          </a:p>
        </p:txBody>
      </p:sp>
      <p:pic>
        <p:nvPicPr>
          <p:cNvPr id="21" name="Picture 5" descr="http://4.bp.blogspot.com/_yu3gICZURwY/Sqfgq1OHNdI/AAAAAAAACJQ/GjNNleYWE-I/s400/Exc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3928" y="1412826"/>
            <a:ext cx="580560" cy="7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761" y="1340768"/>
            <a:ext cx="914727" cy="9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108" y="3101776"/>
            <a:ext cx="1571625" cy="172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TextBox 11"/>
          <p:cNvSpPr txBox="1">
            <a:spLocks noChangeArrowheads="1"/>
          </p:cNvSpPr>
          <p:nvPr/>
        </p:nvSpPr>
        <p:spPr bwMode="auto">
          <a:xfrm>
            <a:off x="58738" y="3254486"/>
            <a:ext cx="15128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900" b="0" dirty="0" smtClean="0">
                <a:solidFill>
                  <a:schemeClr val="tx1"/>
                </a:solidFill>
                <a:latin typeface="Calibri" pitchFamily="34" charset="0"/>
              </a:rPr>
              <a:t>niveles </a:t>
            </a:r>
            <a:r>
              <a:rPr lang="es-ES" sz="1900" b="0" dirty="0">
                <a:solidFill>
                  <a:schemeClr val="tx1"/>
                </a:solidFill>
                <a:latin typeface="Calibri" pitchFamily="34" charset="0"/>
              </a:rPr>
              <a:t>de información</a:t>
            </a:r>
          </a:p>
        </p:txBody>
      </p:sp>
      <p:sp>
        <p:nvSpPr>
          <p:cNvPr id="36" name="Right Arrow 12"/>
          <p:cNvSpPr/>
          <p:nvPr/>
        </p:nvSpPr>
        <p:spPr>
          <a:xfrm rot="18666946">
            <a:off x="315701" y="2415877"/>
            <a:ext cx="1679757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/>
          </a:p>
        </p:txBody>
      </p:sp>
      <p:sp>
        <p:nvSpPr>
          <p:cNvPr id="37" name="Right Arrow 13"/>
          <p:cNvSpPr>
            <a:spLocks noChangeArrowheads="1"/>
          </p:cNvSpPr>
          <p:nvPr/>
        </p:nvSpPr>
        <p:spPr bwMode="auto">
          <a:xfrm rot="3143724">
            <a:off x="209917" y="5041291"/>
            <a:ext cx="279324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827584" y="1340768"/>
            <a:ext cx="2770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0" dirty="0" smtClean="0">
                <a:solidFill>
                  <a:schemeClr val="tx1"/>
                </a:solidFill>
                <a:latin typeface="Calibri" pitchFamily="34" charset="0"/>
              </a:rPr>
              <a:t>País - Provincias</a:t>
            </a:r>
            <a:endParaRPr lang="es-ES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Right Arrow 17"/>
          <p:cNvSpPr/>
          <p:nvPr/>
        </p:nvSpPr>
        <p:spPr>
          <a:xfrm>
            <a:off x="1463675" y="3448161"/>
            <a:ext cx="7207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/>
          </a:p>
        </p:txBody>
      </p:sp>
      <p:pic>
        <p:nvPicPr>
          <p:cNvPr id="25611" name="Picture 11" descr="http://adem.uprm.edu/educon-web/images/EXCEL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920" y="3089076"/>
            <a:ext cx="12858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42 CuadroTexto"/>
          <p:cNvSpPr txBox="1">
            <a:spLocks noChangeArrowheads="1"/>
          </p:cNvSpPr>
          <p:nvPr/>
        </p:nvSpPr>
        <p:spPr bwMode="auto">
          <a:xfrm>
            <a:off x="4301083" y="4809926"/>
            <a:ext cx="2143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0" dirty="0">
                <a:solidFill>
                  <a:schemeClr val="tx1"/>
                </a:solidFill>
                <a:latin typeface="Calibri" pitchFamily="34" charset="0"/>
              </a:rPr>
              <a:t>Reporte por </a:t>
            </a:r>
            <a:r>
              <a:rPr lang="es-ES" sz="1800" b="0" dirty="0" smtClean="0">
                <a:solidFill>
                  <a:schemeClr val="tx1"/>
                </a:solidFill>
                <a:latin typeface="Calibri" pitchFamily="34" charset="0"/>
              </a:rPr>
              <a:t>provincia o por hospital</a:t>
            </a:r>
            <a:endParaRPr lang="es-E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14" name="44 CuadroTexto"/>
          <p:cNvSpPr txBox="1">
            <a:spLocks noChangeArrowheads="1"/>
          </p:cNvSpPr>
          <p:nvPr/>
        </p:nvSpPr>
        <p:spPr bwMode="auto">
          <a:xfrm>
            <a:off x="5995044" y="4247951"/>
            <a:ext cx="28254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b="0" dirty="0" smtClean="0">
                <a:solidFill>
                  <a:schemeClr val="tx1"/>
                </a:solidFill>
                <a:latin typeface="Calibri" pitchFamily="34" charset="0"/>
              </a:rPr>
              <a:t>La provincia o el hospital </a:t>
            </a:r>
            <a:r>
              <a:rPr lang="es-ES" sz="1800" b="0" dirty="0">
                <a:solidFill>
                  <a:schemeClr val="tx1"/>
                </a:solidFill>
                <a:latin typeface="Calibri" pitchFamily="34" charset="0"/>
              </a:rPr>
              <a:t>recibe su propia base de datos con las anomalías codificadas </a:t>
            </a:r>
          </a:p>
          <a:p>
            <a:endParaRPr lang="es-E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16" name="Rectangle 1"/>
          <p:cNvSpPr>
            <a:spLocks noChangeArrowheads="1"/>
          </p:cNvSpPr>
          <p:nvPr/>
        </p:nvSpPr>
        <p:spPr bwMode="auto">
          <a:xfrm>
            <a:off x="254000" y="116632"/>
            <a:ext cx="8890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es-ES_tradnl" sz="3200" b="0" dirty="0">
                <a:latin typeface="Calibri" pitchFamily="34" charset="0"/>
              </a:rPr>
              <a:t> </a:t>
            </a:r>
            <a:r>
              <a:rPr lang="es-ES_tradnl" sz="3200" b="0" dirty="0" smtClean="0">
                <a:latin typeface="Calibri" pitchFamily="34" charset="0"/>
              </a:rPr>
              <a:t>Difusión de la información</a:t>
            </a:r>
            <a:endParaRPr lang="es-ES_tradnl" sz="3200" b="0" dirty="0"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868143" y="1124744"/>
            <a:ext cx="1305745" cy="171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grpSp>
        <p:nvGrpSpPr>
          <p:cNvPr id="22" name="14 Grupo"/>
          <p:cNvGrpSpPr/>
          <p:nvPr/>
        </p:nvGrpSpPr>
        <p:grpSpPr>
          <a:xfrm>
            <a:off x="3419872" y="1232905"/>
            <a:ext cx="4914892" cy="1397966"/>
            <a:chOff x="1043608" y="1844822"/>
            <a:chExt cx="6288171" cy="1545980"/>
          </a:xfrm>
        </p:grpSpPr>
        <p:sp>
          <p:nvSpPr>
            <p:cNvPr id="23" name="10 Rectángulo"/>
            <p:cNvSpPr>
              <a:spLocks noChangeArrowheads="1"/>
            </p:cNvSpPr>
            <p:nvPr/>
          </p:nvSpPr>
          <p:spPr bwMode="auto">
            <a:xfrm>
              <a:off x="1989452" y="2977798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2012</a:t>
              </a:r>
              <a:endParaRPr lang="es-ES" sz="1400" b="1">
                <a:latin typeface="Arial Narrow" pitchFamily="34" charset="0"/>
              </a:endParaRPr>
            </a:p>
          </p:txBody>
        </p:sp>
        <p:sp>
          <p:nvSpPr>
            <p:cNvPr id="24" name="12 Rectángulo"/>
            <p:cNvSpPr>
              <a:spLocks noChangeArrowheads="1"/>
            </p:cNvSpPr>
            <p:nvPr/>
          </p:nvSpPr>
          <p:spPr bwMode="auto">
            <a:xfrm>
              <a:off x="3275857" y="2924944"/>
              <a:ext cx="654619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400" b="1" dirty="0">
                  <a:latin typeface="Arial Narrow" pitchFamily="34" charset="0"/>
                </a:rPr>
                <a:t>2014</a:t>
              </a:r>
              <a:endParaRPr lang="es-ES" sz="1400" b="1" dirty="0">
                <a:latin typeface="Arial Narrow" pitchFamily="34" charset="0"/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3608" y="1956833"/>
              <a:ext cx="832150" cy="1046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2895" y="1844822"/>
              <a:ext cx="798711" cy="104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1760" y="1981051"/>
              <a:ext cx="841705" cy="93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9259" y="1912937"/>
              <a:ext cx="908582" cy="102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06768" y="1878880"/>
              <a:ext cx="859857" cy="106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5 Grupo"/>
            <p:cNvGrpSpPr>
              <a:grpSpLocks/>
            </p:cNvGrpSpPr>
            <p:nvPr/>
          </p:nvGrpSpPr>
          <p:grpSpPr bwMode="auto">
            <a:xfrm>
              <a:off x="4802437" y="1946994"/>
              <a:ext cx="902849" cy="919548"/>
              <a:chOff x="2643174" y="897077"/>
              <a:chExt cx="4100526" cy="581807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43174" y="897077"/>
                <a:ext cx="4100526" cy="5818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42 Rectángulo"/>
              <p:cNvSpPr/>
              <p:nvPr/>
            </p:nvSpPr>
            <p:spPr>
              <a:xfrm>
                <a:off x="2643174" y="930595"/>
                <a:ext cx="4070153" cy="578455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AR" sz="1400">
                  <a:latin typeface="Arial Narrow" pitchFamily="34" charset="0"/>
                </a:endParaRPr>
              </a:p>
            </p:txBody>
          </p:sp>
        </p:grpSp>
        <p:sp>
          <p:nvSpPr>
            <p:cNvPr id="31" name="10 Rectángulo"/>
            <p:cNvSpPr>
              <a:spLocks noChangeArrowheads="1"/>
            </p:cNvSpPr>
            <p:nvPr/>
          </p:nvSpPr>
          <p:spPr bwMode="auto">
            <a:xfrm>
              <a:off x="2555775" y="2924944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 dirty="0">
                  <a:latin typeface="Arial Narrow" pitchFamily="34" charset="0"/>
                </a:rPr>
                <a:t>2013</a:t>
              </a:r>
              <a:endParaRPr lang="es-ES" sz="1400" b="1" dirty="0">
                <a:latin typeface="Arial Narrow" pitchFamily="34" charset="0"/>
              </a:endParaRPr>
            </a:p>
          </p:txBody>
        </p:sp>
        <p:sp>
          <p:nvSpPr>
            <p:cNvPr id="32" name="10 Rectángulo"/>
            <p:cNvSpPr>
              <a:spLocks noChangeArrowheads="1"/>
            </p:cNvSpPr>
            <p:nvPr/>
          </p:nvSpPr>
          <p:spPr bwMode="auto">
            <a:xfrm>
              <a:off x="4139952" y="2852936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 dirty="0">
                  <a:latin typeface="Arial Narrow" pitchFamily="34" charset="0"/>
                </a:rPr>
                <a:t>2015</a:t>
              </a:r>
              <a:endParaRPr lang="es-ES" sz="1400" b="1" dirty="0">
                <a:latin typeface="Arial Narrow" pitchFamily="34" charset="0"/>
              </a:endParaRPr>
            </a:p>
          </p:txBody>
        </p:sp>
        <p:sp>
          <p:nvSpPr>
            <p:cNvPr id="33" name="10 Rectángulo"/>
            <p:cNvSpPr>
              <a:spLocks noChangeArrowheads="1"/>
            </p:cNvSpPr>
            <p:nvPr/>
          </p:nvSpPr>
          <p:spPr bwMode="auto">
            <a:xfrm>
              <a:off x="5004048" y="2852936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 dirty="0">
                  <a:latin typeface="Arial Narrow" pitchFamily="34" charset="0"/>
                </a:rPr>
                <a:t>2016</a:t>
              </a:r>
              <a:endParaRPr lang="es-ES" sz="1400" b="1" dirty="0">
                <a:latin typeface="Arial Narrow" pitchFamily="34" charset="0"/>
              </a:endParaRPr>
            </a:p>
          </p:txBody>
        </p:sp>
        <p:sp>
          <p:nvSpPr>
            <p:cNvPr id="34" name="10 Rectángulo"/>
            <p:cNvSpPr>
              <a:spLocks noChangeArrowheads="1"/>
            </p:cNvSpPr>
            <p:nvPr/>
          </p:nvSpPr>
          <p:spPr bwMode="auto">
            <a:xfrm>
              <a:off x="1314942" y="3050453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2011</a:t>
              </a:r>
              <a:endParaRPr lang="es-ES" sz="1400" b="1">
                <a:latin typeface="Arial Narrow" pitchFamily="34" charset="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60376" y="1903910"/>
              <a:ext cx="869415" cy="1080052"/>
            </a:xfrm>
            <a:prstGeom prst="rect">
              <a:avLst/>
            </a:prstGeom>
            <a:noFill/>
            <a:ln w="3175">
              <a:solidFill>
                <a:srgbClr val="CC3300"/>
              </a:solidFill>
              <a:miter lim="800000"/>
              <a:headEnd/>
              <a:tailEnd/>
            </a:ln>
            <a:effectLst/>
          </p:spPr>
        </p:pic>
        <p:sp>
          <p:nvSpPr>
            <p:cNvPr id="38" name="10 Rectángulo"/>
            <p:cNvSpPr>
              <a:spLocks noChangeArrowheads="1"/>
            </p:cNvSpPr>
            <p:nvPr/>
          </p:nvSpPr>
          <p:spPr bwMode="auto">
            <a:xfrm>
              <a:off x="5769326" y="2996954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2017</a:t>
              </a:r>
              <a:endParaRPr lang="es-ES" sz="1400" b="1" dirty="0">
                <a:latin typeface="Arial Narrow" pitchFamily="34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07975" y="1916832"/>
              <a:ext cx="792088" cy="1103443"/>
            </a:xfrm>
            <a:prstGeom prst="rect">
              <a:avLst/>
            </a:prstGeom>
            <a:noFill/>
            <a:ln w="3175">
              <a:solidFill>
                <a:srgbClr val="D09E00"/>
              </a:solidFill>
              <a:miter lim="800000"/>
              <a:headEnd/>
              <a:tailEnd/>
            </a:ln>
            <a:effectLst/>
          </p:spPr>
        </p:pic>
        <p:sp>
          <p:nvSpPr>
            <p:cNvPr id="41" name="10 Rectángulo"/>
            <p:cNvSpPr>
              <a:spLocks noChangeArrowheads="1"/>
            </p:cNvSpPr>
            <p:nvPr/>
          </p:nvSpPr>
          <p:spPr bwMode="auto">
            <a:xfrm>
              <a:off x="6571281" y="2999322"/>
              <a:ext cx="760498" cy="340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1400" b="1" dirty="0" smtClean="0">
                  <a:latin typeface="Arial Narrow" pitchFamily="34" charset="0"/>
                </a:rPr>
                <a:t>2018</a:t>
              </a:r>
              <a:endParaRPr lang="es-ES" sz="1400" b="1" dirty="0">
                <a:latin typeface="Arial Narrow" pitchFamily="34" charset="0"/>
              </a:endParaRPr>
            </a:p>
          </p:txBody>
        </p:sp>
      </p:grpSp>
      <p:sp>
        <p:nvSpPr>
          <p:cNvPr id="44" name="TextBox 16"/>
          <p:cNvSpPr txBox="1">
            <a:spLocks noChangeArrowheads="1"/>
          </p:cNvSpPr>
          <p:nvPr/>
        </p:nvSpPr>
        <p:spPr bwMode="auto">
          <a:xfrm>
            <a:off x="2267744" y="3050957"/>
            <a:ext cx="2076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0" dirty="0" smtClean="0">
                <a:solidFill>
                  <a:schemeClr val="tx1"/>
                </a:solidFill>
                <a:latin typeface="Calibri" pitchFamily="34" charset="0"/>
              </a:rPr>
              <a:t>Provincias- Hospitales</a:t>
            </a:r>
            <a:endParaRPr lang="es-ES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10 Rectángulo"/>
          <p:cNvSpPr>
            <a:spLocks noChangeArrowheads="1"/>
          </p:cNvSpPr>
          <p:nvPr/>
        </p:nvSpPr>
        <p:spPr bwMode="auto">
          <a:xfrm>
            <a:off x="8370076" y="2329148"/>
            <a:ext cx="59441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2019</a:t>
            </a:r>
            <a:endParaRPr lang="es-ES" sz="1400" b="1" dirty="0">
              <a:latin typeface="Arial Narrow" pitchFamily="34" charset="0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869260"/>
            <a:ext cx="1543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2594049" y="6093296"/>
            <a:ext cx="3922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alibri" pitchFamily="34" charset="0"/>
              </a:rPr>
              <a:t>Artículos científicos</a:t>
            </a:r>
            <a:endParaRPr lang="es-ES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3 Grupo"/>
          <p:cNvGrpSpPr/>
          <p:nvPr/>
        </p:nvGrpSpPr>
        <p:grpSpPr>
          <a:xfrm>
            <a:off x="6408224" y="1723455"/>
            <a:ext cx="4716504" cy="764312"/>
            <a:chOff x="3887944" y="949370"/>
            <a:chExt cx="4716504" cy="764312"/>
          </a:xfrm>
        </p:grpSpPr>
        <p:sp>
          <p:nvSpPr>
            <p:cNvPr id="49" name="48 Rectángulo"/>
            <p:cNvSpPr/>
            <p:nvPr/>
          </p:nvSpPr>
          <p:spPr>
            <a:xfrm>
              <a:off x="4032448" y="949370"/>
              <a:ext cx="4572000" cy="764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1400" dirty="0" smtClean="0"/>
                <a:t>prevalencia x 10.000 nacimientos</a:t>
              </a:r>
            </a:p>
            <a:p>
              <a:pPr>
                <a:spcBef>
                  <a:spcPts val="200"/>
                </a:spcBef>
              </a:pPr>
              <a:r>
                <a:rPr lang="es-ES" sz="1400" dirty="0" smtClean="0"/>
                <a:t>casos anuales estimados </a:t>
              </a:r>
              <a:br>
                <a:rPr lang="es-ES" sz="1400" dirty="0" smtClean="0"/>
              </a:br>
              <a:endParaRPr lang="es-AR" sz="1400" dirty="0"/>
            </a:p>
          </p:txBody>
        </p:sp>
        <p:cxnSp>
          <p:nvCxnSpPr>
            <p:cNvPr id="50" name="49 Conector recto"/>
            <p:cNvCxnSpPr/>
            <p:nvPr/>
          </p:nvCxnSpPr>
          <p:spPr>
            <a:xfrm>
              <a:off x="3887944" y="1065510"/>
              <a:ext cx="180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3887944" y="1353542"/>
              <a:ext cx="1800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Rectángulo"/>
          <p:cNvSpPr/>
          <p:nvPr/>
        </p:nvSpPr>
        <p:spPr>
          <a:xfrm>
            <a:off x="1691680" y="0"/>
            <a:ext cx="2808312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0" name="4 Gráfico"/>
          <p:cNvGraphicFramePr/>
          <p:nvPr/>
        </p:nvGraphicFramePr>
        <p:xfrm>
          <a:off x="683568" y="1137646"/>
          <a:ext cx="828092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31 Rectángulo"/>
          <p:cNvSpPr/>
          <p:nvPr/>
        </p:nvSpPr>
        <p:spPr>
          <a:xfrm rot="16200000">
            <a:off x="-1168258" y="2415897"/>
            <a:ext cx="3208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600" b="1" dirty="0" smtClean="0">
                <a:solidFill>
                  <a:srgbClr val="002060"/>
                </a:solidFill>
              </a:rPr>
              <a:t>Prevalencia por 10.000 nacimientos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55576" y="3865239"/>
            <a:ext cx="87484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spc="-100" dirty="0" smtClean="0">
                <a:latin typeface="+mj-lt"/>
              </a:rPr>
              <a:t>Cromosomopatías        Fisuras            Cardiopatías            Defectos de         Defectos del           Talipes           Defectos de</a:t>
            </a:r>
          </a:p>
          <a:p>
            <a:r>
              <a:rPr lang="es-AR" sz="1600" spc="-100" dirty="0" smtClean="0">
                <a:latin typeface="+mj-lt"/>
              </a:rPr>
              <a:t>                                                orales                 severas            pared abdominal       tubo neural                              reducción miembros</a:t>
            </a:r>
            <a:endParaRPr lang="es-AR" sz="1600" spc="-100" dirty="0">
              <a:latin typeface="+mj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187624" y="12723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21,60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339752" y="17171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16,85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491880" y="221776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12,17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572000" y="23524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11,23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956376" y="300056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4,75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724128" y="24244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10,29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876256" y="292855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5,69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339752" y="14883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1.186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563888" y="199245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857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644008" y="21364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791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028384" y="27845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334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724128" y="22084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 724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948264" y="27125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401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-1172" y="6536957"/>
            <a:ext cx="975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 smtClean="0">
                <a:solidFill>
                  <a:schemeClr val="tx1"/>
                </a:solidFill>
              </a:rPr>
              <a:t>Reporte RENAC 2019.</a:t>
            </a:r>
            <a:r>
              <a:rPr lang="es-ES" sz="1400" i="1" dirty="0" smtClean="0"/>
              <a:t> </a:t>
            </a:r>
            <a:r>
              <a:rPr lang="es-ES" sz="1400" i="1" dirty="0" smtClean="0">
                <a:hlinkClick r:id="rId3"/>
              </a:rPr>
              <a:t>http://www.anlis.gov.ar/cenagem</a:t>
            </a:r>
            <a:endParaRPr lang="es-ES" sz="1400" i="1" dirty="0" smtClean="0"/>
          </a:p>
          <a:p>
            <a:endParaRPr lang="es-ES" sz="1400" i="1" dirty="0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187624" y="10563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2"/>
                </a:solidFill>
              </a:rPr>
              <a:t>1.520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-500098" y="210706"/>
            <a:ext cx="10072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60363" algn="ctr">
              <a:defRPr/>
            </a:pPr>
            <a:r>
              <a:rPr lang="es-ES" sz="3200" dirty="0" smtClean="0">
                <a:latin typeface="+mn-lt"/>
              </a:rPr>
              <a:t>Anomalías congénitas más frecuentes</a:t>
            </a:r>
            <a:endParaRPr lang="es-AR" sz="3200" dirty="0">
              <a:latin typeface="+mn-lt"/>
              <a:cs typeface="Arial" charset="0"/>
            </a:endParaRPr>
          </a:p>
        </p:txBody>
      </p:sp>
      <p:grpSp>
        <p:nvGrpSpPr>
          <p:cNvPr id="5" name="80 Grupo"/>
          <p:cNvGrpSpPr/>
          <p:nvPr/>
        </p:nvGrpSpPr>
        <p:grpSpPr>
          <a:xfrm>
            <a:off x="1043608" y="2000240"/>
            <a:ext cx="9865096" cy="4369475"/>
            <a:chOff x="1043608" y="2391057"/>
            <a:chExt cx="9865096" cy="4369475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9538" y="5410460"/>
              <a:ext cx="8048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2" descr="http://www.alisonford.cl/images/fisuras_bilateral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2424" y="5410460"/>
              <a:ext cx="703002" cy="734886"/>
            </a:xfrm>
            <a:prstGeom prst="roundRect">
              <a:avLst/>
            </a:prstGeom>
            <a:noFill/>
          </p:spPr>
        </p:pic>
        <p:pic>
          <p:nvPicPr>
            <p:cNvPr id="66" name="Picture 7" descr="spina-7556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1511" y="5410461"/>
              <a:ext cx="1111393" cy="720079"/>
            </a:xfrm>
            <a:prstGeom prst="rect">
              <a:avLst/>
            </a:prstGeom>
            <a:noFill/>
          </p:spPr>
        </p:pic>
        <p:pic>
          <p:nvPicPr>
            <p:cNvPr id="67" name="Picture 2" descr="Imagen relacionada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2072" y="5338452"/>
              <a:ext cx="1208584" cy="952922"/>
            </a:xfrm>
            <a:prstGeom prst="rect">
              <a:avLst/>
            </a:prstGeom>
            <a:noFill/>
          </p:spPr>
        </p:pic>
        <p:pic>
          <p:nvPicPr>
            <p:cNvPr id="68" name="Picture 2" descr="Resultado de imagen para gastrosquisi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4325407" y="5505711"/>
              <a:ext cx="1114882" cy="636352"/>
            </a:xfrm>
            <a:prstGeom prst="rect">
              <a:avLst/>
            </a:prstGeom>
            <a:noFill/>
          </p:spPr>
        </p:pic>
        <p:pic>
          <p:nvPicPr>
            <p:cNvPr id="69" name="Picture 2" descr="Resultado de imagen para talipe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68928" y="5482468"/>
              <a:ext cx="912442" cy="607964"/>
            </a:xfrm>
            <a:prstGeom prst="rect">
              <a:avLst/>
            </a:prstGeom>
            <a:noFill/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21056" y="5393230"/>
              <a:ext cx="655400" cy="809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72 CuadroTexto"/>
            <p:cNvSpPr txBox="1"/>
            <p:nvPr/>
          </p:nvSpPr>
          <p:spPr>
            <a:xfrm>
              <a:off x="1043608" y="6237312"/>
              <a:ext cx="9865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spc="-100" dirty="0" smtClean="0"/>
                <a:t>      S. Down                    labio y paladar      </a:t>
              </a:r>
              <a:r>
                <a:rPr lang="es-AR" sz="1400" spc="-100" dirty="0" err="1" smtClean="0"/>
                <a:t>Fallot</a:t>
              </a:r>
              <a:r>
                <a:rPr lang="es-AR" sz="1400" spc="-100" dirty="0" smtClean="0"/>
                <a:t> y corazón            </a:t>
              </a:r>
              <a:r>
                <a:rPr lang="es-AR" sz="1400" spc="-100" dirty="0" err="1" smtClean="0"/>
                <a:t>gastrosquisis</a:t>
              </a:r>
              <a:r>
                <a:rPr lang="es-AR" sz="1400" spc="-100" dirty="0" smtClean="0"/>
                <a:t>            espina bífida         talipes  </a:t>
              </a:r>
              <a:r>
                <a:rPr lang="es-AR" sz="1400" spc="-100" dirty="0" err="1" smtClean="0"/>
                <a:t>equinovaro</a:t>
              </a:r>
              <a:r>
                <a:rPr lang="es-AR" sz="1400" spc="-100" dirty="0" smtClean="0"/>
                <a:t>       transversos </a:t>
              </a:r>
            </a:p>
            <a:p>
              <a:r>
                <a:rPr lang="es-AR" sz="1400" spc="-100" dirty="0" smtClean="0"/>
                <a:t>                                                                             izquierdo </a:t>
              </a:r>
              <a:r>
                <a:rPr lang="es-AR" sz="1400" spc="-100" dirty="0" err="1" smtClean="0"/>
                <a:t>hipoplásico</a:t>
              </a:r>
              <a:r>
                <a:rPr lang="es-AR" sz="1400" spc="-100" dirty="0" smtClean="0"/>
                <a:t>                                                                                              </a:t>
              </a:r>
              <a:endParaRPr lang="es-AR" sz="1400" spc="-100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1187624" y="480060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18,05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339752" y="480060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11,90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3563888" y="479715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4,41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4644008" y="480644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7,65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724128" y="480644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6,33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6876256" y="480644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4,75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8028384" y="481228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1,58</a:t>
              </a:r>
              <a:endParaRPr lang="es-AR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1187624" y="50283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tx2"/>
                  </a:solidFill>
                </a:rPr>
                <a:t>1.270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267744" y="50283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2"/>
                  </a:solidFill>
                </a:rPr>
                <a:t>837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419872" y="50376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2"/>
                  </a:solidFill>
                </a:rPr>
                <a:t>310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4499992" y="50283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2"/>
                  </a:solidFill>
                </a:rPr>
                <a:t>538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5580112" y="50283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2"/>
                  </a:solidFill>
                </a:rPr>
                <a:t>445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6732240" y="50283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2"/>
                  </a:solidFill>
                </a:rPr>
                <a:t>334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7884368" y="50283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tx2"/>
                  </a:solidFill>
                </a:rPr>
                <a:t>111</a:t>
              </a:r>
              <a:endParaRPr lang="es-AR" b="1" dirty="0">
                <a:solidFill>
                  <a:schemeClr val="tx2"/>
                </a:solidFill>
              </a:endParaRP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1316794" y="2391057"/>
              <a:ext cx="612000" cy="1728192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2428860" y="3033999"/>
              <a:ext cx="612000" cy="1080120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3531372" y="3676941"/>
              <a:ext cx="612000" cy="432048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4643438" y="3385489"/>
              <a:ext cx="612000" cy="720080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5745950" y="3534065"/>
              <a:ext cx="612000" cy="576064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6858016" y="3676941"/>
              <a:ext cx="612000" cy="432048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7956376" y="3962693"/>
              <a:ext cx="612000" cy="144016"/>
            </a:xfrm>
            <a:prstGeom prst="rect">
              <a:avLst/>
            </a:prstGeom>
            <a:blipFill dpi="0" rotWithShape="1">
              <a:blip r:embed="rId11" cstate="print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499992" y="5013176"/>
            <a:ext cx="2375248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188640"/>
            <a:ext cx="896448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Bef>
                <a:spcPts val="1400"/>
              </a:spcBef>
              <a:buFont typeface="Wingdings" pitchFamily="2" charset="2"/>
              <a:buChar char="§"/>
            </a:pPr>
            <a:r>
              <a:rPr lang="es-AR" sz="1700" b="1" dirty="0" smtClean="0"/>
              <a:t>Búsqueda de </a:t>
            </a:r>
            <a:r>
              <a:rPr lang="es-AR" sz="1700" b="1" dirty="0" err="1" smtClean="0"/>
              <a:t>clusters</a:t>
            </a:r>
            <a:r>
              <a:rPr lang="es-AR" sz="1700" b="1" dirty="0" smtClean="0"/>
              <a:t> geográficos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 + ECLAMC (Jorge López Camelo, Fernando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Poletta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, Juan Gili)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Evaluación del efecto protector del ácido fólico en la prevención de DTN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Vigilancia intensificada de Microcefalia: 200 casos (10 por ZIKV y otros por CMV, </a:t>
            </a:r>
            <a:r>
              <a:rPr lang="es-AR" sz="1700" b="1" dirty="0" err="1" smtClean="0"/>
              <a:t>Toxo</a:t>
            </a:r>
            <a:r>
              <a:rPr lang="es-AR" sz="1700" b="1" dirty="0" smtClean="0"/>
              <a:t>, etc.)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Ana Laura Tellechea y equipo INEVH e INEI (ANLIS)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Epidemiología de displasias óseas, S de Down, Cardiopatías, </a:t>
            </a:r>
            <a:r>
              <a:rPr lang="es-AR" sz="1700" b="1" dirty="0" err="1" smtClean="0"/>
              <a:t>Def</a:t>
            </a:r>
            <a:r>
              <a:rPr lang="es-AR" sz="1700" b="1" dirty="0" smtClean="0"/>
              <a:t>. de reducción de miembros.</a:t>
            </a:r>
          </a:p>
          <a:p>
            <a:pPr marL="719138" lvl="2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RENAC, Javier Martini, Santiago Duarte, Guillermo Alberto, Eugenia Rocha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Defectos genómicos asociados a anomalías múltiples y cardiopatías.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RENAC, Marisol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Delea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Liiana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Dain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 y equipo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Agroquímicos y anomalías congénitas.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Boris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Groisman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 (tesis doctoral)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Ciudad de Buenos Aires: prevalencia de AC por subsector de salud y región de la ciudad.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RENAC, Rubén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Bronberg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FLAP: red de especialistas, oportunidad, integralidad, </a:t>
            </a:r>
            <a:r>
              <a:rPr lang="es-AR" sz="1700" b="1" dirty="0" err="1" smtClean="0"/>
              <a:t>multidisciplinariedad</a:t>
            </a:r>
            <a:r>
              <a:rPr lang="es-AR" sz="1700" b="1" dirty="0" smtClean="0"/>
              <a:t> de los tratamientos. 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RENAC, Agustina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Cassinelli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, Nadia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Pauselli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, Agustina Piola, Cristina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Cipolla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Redes, la RENAC y su organización.</a:t>
            </a:r>
          </a:p>
          <a:p>
            <a:pPr marL="719138" lvl="1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M. Paz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Bidondo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 (tesis doctoral)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Indicadores para mejorar la calidad de la vigilancia.</a:t>
            </a:r>
          </a:p>
          <a:p>
            <a:pPr marL="719138" lvl="2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RENAC, Lorenzo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Botto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Pierpaolo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Mastroiacovo</a:t>
            </a:r>
            <a:endParaRPr lang="es-AR" sz="17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1938" lvl="2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s-AR" sz="1700" b="1" dirty="0" smtClean="0"/>
              <a:t>Fortalecimiento de sistemas de vigilancia de AC en la Región.</a:t>
            </a:r>
          </a:p>
          <a:p>
            <a:pPr marL="719138" lvl="2" indent="-261938">
              <a:buFont typeface="Calibri" pitchFamily="34" charset="0"/>
              <a:buChar char="⁻"/>
            </a:pP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Coordinación RENAC, Pablo Durán, Ignacio </a:t>
            </a:r>
            <a:r>
              <a:rPr lang="es-AR" sz="1700" b="1" i="1" dirty="0" err="1" smtClean="0">
                <a:solidFill>
                  <a:schemeClr val="accent1">
                    <a:lumMod val="75000"/>
                  </a:schemeClr>
                </a:solidFill>
              </a:rPr>
              <a:t>Zarante</a:t>
            </a:r>
            <a:r>
              <a:rPr lang="es-AR" sz="1700" b="1" i="1" dirty="0" smtClean="0">
                <a:solidFill>
                  <a:schemeClr val="accent1">
                    <a:lumMod val="75000"/>
                  </a:schemeClr>
                </a:solidFill>
              </a:rPr>
              <a:t>, Paula Hurtado, Adriana Benavidez,</a:t>
            </a:r>
          </a:p>
          <a:p>
            <a:pPr marL="719138" lvl="2" indent="-261938">
              <a:buFont typeface="Calibri" pitchFamily="34" charset="0"/>
              <a:buChar char="⁻"/>
            </a:pPr>
            <a:endParaRPr lang="es-AR" sz="17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896225" cy="2638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99592" y="24148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1" dirty="0" smtClean="0">
                <a:solidFill>
                  <a:schemeClr val="accent1">
                    <a:lumMod val="75000"/>
                  </a:schemeClr>
                </a:solidFill>
              </a:rPr>
              <a:t>Investigaciones sobre </a:t>
            </a:r>
            <a:r>
              <a:rPr lang="es-AR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clusters</a:t>
            </a:r>
            <a:r>
              <a:rPr lang="es-AR" sz="2800" b="1" i="1" dirty="0" smtClean="0">
                <a:solidFill>
                  <a:schemeClr val="accent1">
                    <a:lumMod val="75000"/>
                  </a:schemeClr>
                </a:solidFill>
              </a:rPr>
              <a:t> geográficos</a:t>
            </a:r>
            <a:endParaRPr lang="es-A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51" y="4149080"/>
            <a:ext cx="8306197" cy="16980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752528" y="4705980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/>
              <a:t>Res</a:t>
            </a:r>
            <a:r>
              <a:rPr lang="pt-BR" sz="1400" dirty="0" smtClean="0"/>
              <a:t> A </a:t>
            </a:r>
            <a:r>
              <a:rPr lang="pt-BR" sz="1400" dirty="0" err="1" smtClean="0"/>
              <a:t>Clin</a:t>
            </a:r>
            <a:r>
              <a:rPr lang="pt-BR" sz="1400" dirty="0" smtClean="0"/>
              <a:t> Mol Teratol. 2016 Jul;106(7):604-11. </a:t>
            </a:r>
          </a:p>
          <a:p>
            <a:r>
              <a:rPr lang="pt-BR" sz="1400" dirty="0" err="1" smtClean="0"/>
              <a:t>doi</a:t>
            </a:r>
            <a:r>
              <a:rPr lang="pt-BR" sz="1400" dirty="0" smtClean="0"/>
              <a:t>: 10.1002/</a:t>
            </a:r>
            <a:r>
              <a:rPr lang="pt-BR" sz="1400" dirty="0" err="1" smtClean="0"/>
              <a:t>bdra</a:t>
            </a:r>
            <a:r>
              <a:rPr lang="pt-BR" sz="1400" dirty="0" smtClean="0"/>
              <a:t>.23501. </a:t>
            </a:r>
            <a:r>
              <a:rPr lang="pt-BR" sz="1400" dirty="0" err="1" smtClean="0"/>
              <a:t>Epub</a:t>
            </a:r>
            <a:r>
              <a:rPr lang="pt-BR" sz="1400" dirty="0" smtClean="0"/>
              <a:t> 2016 </a:t>
            </a:r>
            <a:r>
              <a:rPr lang="pt-BR" sz="1400" dirty="0" err="1" smtClean="0"/>
              <a:t>Apr</a:t>
            </a:r>
            <a:r>
              <a:rPr lang="pt-BR" sz="1400" dirty="0" smtClean="0"/>
              <a:t> 8.</a:t>
            </a:r>
            <a:endParaRPr lang="es-AR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851920" y="11967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J Community Genet.</a:t>
            </a:r>
            <a:r>
              <a:rPr lang="en-US" sz="1400" dirty="0" smtClean="0"/>
              <a:t> 2017 Jan;8(1):1-7.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10.1007/s12687-016-0276-2. </a:t>
            </a:r>
            <a:r>
              <a:rPr lang="en-US" sz="1400" dirty="0" err="1" smtClean="0"/>
              <a:t>Epub</a:t>
            </a:r>
            <a:r>
              <a:rPr lang="en-US" sz="1400" dirty="0" smtClean="0"/>
              <a:t> 2016 Aug 19.</a:t>
            </a:r>
            <a:endParaRPr lang="es-A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674" y="3501008"/>
            <a:ext cx="7905285" cy="30761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7496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7500" y="1000125"/>
            <a:ext cx="7397750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2051720" y="16947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1" dirty="0" smtClean="0">
                <a:solidFill>
                  <a:schemeClr val="accent1">
                    <a:lumMod val="75000"/>
                  </a:schemeClr>
                </a:solidFill>
              </a:rPr>
              <a:t>Mejoramiento de la calidad de la vigilancia</a:t>
            </a:r>
            <a:endParaRPr lang="es-A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199" y="3573016"/>
            <a:ext cx="7539297" cy="30963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52" y="908720"/>
            <a:ext cx="5296644" cy="34239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51720" y="9746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1" dirty="0" smtClean="0">
                <a:solidFill>
                  <a:schemeClr val="accent1">
                    <a:lumMod val="75000"/>
                  </a:schemeClr>
                </a:solidFill>
              </a:rPr>
              <a:t>Investigaciones con seguimiento de pacientes</a:t>
            </a:r>
            <a:endParaRPr lang="es-A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8104" y="11247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Letalidad neonatal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3131676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Red de tratamiento para FLAP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971" y="3198231"/>
            <a:ext cx="7845517" cy="35431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836712"/>
            <a:ext cx="7635306" cy="2592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99592" y="97468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1" dirty="0" smtClean="0">
                <a:solidFill>
                  <a:schemeClr val="accent1">
                    <a:lumMod val="75000"/>
                  </a:schemeClr>
                </a:solidFill>
              </a:rPr>
              <a:t>En colaboración con otros sistemas de vigilancia</a:t>
            </a:r>
            <a:endParaRPr lang="es-A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46211"/>
            <a:ext cx="7329511" cy="54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29322"/>
            <a:ext cx="3571900" cy="263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857752" y="4260855"/>
            <a:ext cx="35719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357158" y="1331897"/>
            <a:ext cx="842968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1214414" y="4618045"/>
            <a:ext cx="35719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214282" y="117439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>
                <a:solidFill>
                  <a:schemeClr val="accent1">
                    <a:lumMod val="75000"/>
                  </a:schemeClr>
                </a:solidFill>
              </a:rPr>
              <a:t>Fortalecimiento y desarrollo de otros sistemas de vigilancia de defectos congénitos en la Región</a:t>
            </a:r>
            <a:endParaRPr lang="es-A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7584" y="4581128"/>
            <a:ext cx="446449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3872408" y="5805264"/>
            <a:ext cx="2571800" cy="1200329"/>
            <a:chOff x="8192888" y="6021288"/>
            <a:chExt cx="2571800" cy="1200329"/>
          </a:xfrm>
        </p:grpSpPr>
        <p:sp>
          <p:nvSpPr>
            <p:cNvPr id="9" name="8 CuadroTexto"/>
            <p:cNvSpPr txBox="1"/>
            <p:nvPr/>
          </p:nvSpPr>
          <p:spPr>
            <a:xfrm>
              <a:off x="8192888" y="6021288"/>
              <a:ext cx="25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Cursos Regionales</a:t>
              </a:r>
            </a:p>
            <a:p>
              <a:r>
                <a:rPr lang="es-AR" dirty="0" smtClean="0"/>
                <a:t>Costa Rica 2015</a:t>
              </a:r>
            </a:p>
            <a:p>
              <a:r>
                <a:rPr lang="es-AR" dirty="0" smtClean="0"/>
                <a:t>Colombia 2016</a:t>
              </a:r>
            </a:p>
            <a:p>
              <a:endParaRPr lang="es-AR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9921080" y="6384748"/>
              <a:ext cx="142876" cy="14287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10 Elipse"/>
            <p:cNvSpPr/>
            <p:nvPr/>
          </p:nvSpPr>
          <p:spPr>
            <a:xfrm>
              <a:off x="9921080" y="6670500"/>
              <a:ext cx="142876" cy="1428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424" y="4221088"/>
            <a:ext cx="5292080" cy="228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672408" y="4265711"/>
            <a:ext cx="5328592" cy="23042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2008" y="4985791"/>
            <a:ext cx="3456384" cy="15121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72008" y="5057799"/>
            <a:ext cx="345638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s-A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</a:t>
            </a:r>
            <a:r>
              <a:rPr lang="es-A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estimado de Casos evitados de DTN aislados entre 2005-2013 (9 años)</a:t>
            </a:r>
            <a:endParaRPr lang="es-A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0040" y="558856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Sin fortificación          11.461</a:t>
            </a:r>
          </a:p>
          <a:p>
            <a:r>
              <a:rPr lang="es-AR" dirty="0" smtClean="0"/>
              <a:t>Con fortificación           4.931</a:t>
            </a:r>
          </a:p>
          <a:p>
            <a:r>
              <a:rPr lang="es-AR" dirty="0" smtClean="0"/>
              <a:t>Casos evitados              </a:t>
            </a:r>
            <a:r>
              <a:rPr lang="es-AR" b="1" dirty="0" smtClean="0">
                <a:solidFill>
                  <a:srgbClr val="C00000"/>
                </a:solidFill>
              </a:rPr>
              <a:t>6.530</a:t>
            </a:r>
            <a:endParaRPr lang="es-AR" dirty="0"/>
          </a:p>
        </p:txBody>
      </p:sp>
      <p:grpSp>
        <p:nvGrpSpPr>
          <p:cNvPr id="14" name="13 Grupo"/>
          <p:cNvGrpSpPr/>
          <p:nvPr/>
        </p:nvGrpSpPr>
        <p:grpSpPr>
          <a:xfrm>
            <a:off x="251520" y="356642"/>
            <a:ext cx="7200800" cy="1203390"/>
            <a:chOff x="467544" y="4533106"/>
            <a:chExt cx="8453113" cy="177772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25" y="4533106"/>
              <a:ext cx="761047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467544" y="5446964"/>
              <a:ext cx="8453113" cy="86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April 2015. Birth Defects Research Part A Clinical and Molecular Teratology 103(6)</a:t>
              </a:r>
            </a:p>
            <a:p>
              <a:endParaRPr lang="es-AR" sz="16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51520" y="332656"/>
            <a:ext cx="6912768" cy="10081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 w="31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95536" y="1556792"/>
          <a:ext cx="828092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1746194"/>
              </a:tblGrid>
              <a:tr h="370840">
                <a:tc rowSpan="2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Prevalencia x 10.000 nacimientos </a:t>
                      </a:r>
                      <a:r>
                        <a:rPr lang="es-AR" b="0" dirty="0" smtClean="0"/>
                        <a:t>(IC 95%)</a:t>
                      </a:r>
                      <a:endParaRPr lang="es-A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Reducción</a:t>
                      </a:r>
                      <a:endParaRPr lang="es-A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Período pre fortificación (ECLAMC 2002-2004)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Período post fortificación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 (RENAC 2009-2013)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Anencefalia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6,92</a:t>
                      </a:r>
                      <a:r>
                        <a:rPr lang="es-AR" sz="2000" dirty="0" smtClean="0"/>
                        <a:t> (5,80-8,20)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2,33</a:t>
                      </a:r>
                      <a:r>
                        <a:rPr lang="es-AR" sz="2000" dirty="0" smtClean="0"/>
                        <a:t> (1,99-2,72)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66%</a:t>
                      </a:r>
                      <a:endParaRPr lang="es-A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Espina bífida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8,16</a:t>
                      </a:r>
                      <a:r>
                        <a:rPr lang="es-AR" sz="2000" dirty="0" smtClean="0"/>
                        <a:t> (6,94-9,54)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4,34 </a:t>
                      </a:r>
                      <a:r>
                        <a:rPr lang="es-AR" sz="2000" dirty="0" smtClean="0"/>
                        <a:t>(3,86-4,85)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47%</a:t>
                      </a:r>
                      <a:endParaRPr lang="es-A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Encefalocele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2,12</a:t>
                      </a:r>
                      <a:r>
                        <a:rPr lang="es-AR" sz="2000" dirty="0" smtClean="0"/>
                        <a:t> (1,52-2,87)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0,73</a:t>
                      </a:r>
                      <a:r>
                        <a:rPr lang="es-AR" sz="2000" dirty="0" smtClean="0"/>
                        <a:t> (0,54-0,95)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r>
                        <a:rPr lang="es-AR" sz="2000" b="1" dirty="0" smtClean="0">
                          <a:solidFill>
                            <a:srgbClr val="C00000"/>
                          </a:solidFill>
                        </a:rPr>
                        <a:t>66%</a:t>
                      </a:r>
                      <a:endParaRPr lang="es-A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221692" y="1591062"/>
            <a:ext cx="2232248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Prevalencia de defectos del tubo neural (DTN) aislados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 flipH="1" flipV="1">
            <a:off x="5796136" y="3322152"/>
            <a:ext cx="36004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355976" y="227687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dirty="0" smtClean="0"/>
              <a:t>Enfermedades infecciosas y parasitarias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dirty="0" smtClean="0"/>
              <a:t> 261</a:t>
            </a:r>
          </a:p>
          <a:p>
            <a:endParaRPr lang="es-AR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520" y="3789040"/>
            <a:ext cx="2592288" cy="187220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0759" y="2361074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chemeClr val="accent1">
                    <a:lumMod val="75000"/>
                  </a:schemeClr>
                </a:solidFill>
              </a:rPr>
              <a:t>    7.093 defunciones  de niños &lt; 1 año</a:t>
            </a:r>
          </a:p>
          <a:p>
            <a:pPr lvl="1"/>
            <a:r>
              <a:rPr lang="es-AR" sz="2000" b="1" dirty="0" smtClean="0">
                <a:solidFill>
                  <a:srgbClr val="C00000"/>
                </a:solidFill>
              </a:rPr>
              <a:t>1.919 por  anomalías congénitas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51520" y="188640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/>
              <a:t>Mortalidad</a:t>
            </a:r>
            <a:r>
              <a:rPr lang="en-US" sz="3200" dirty="0" smtClean="0"/>
              <a:t> </a:t>
            </a:r>
            <a:r>
              <a:rPr lang="en-US" sz="3200" dirty="0" err="1" smtClean="0"/>
              <a:t>infantil</a:t>
            </a:r>
            <a:r>
              <a:rPr lang="en-US" sz="3200" dirty="0" smtClean="0"/>
              <a:t> (MI)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/>
              <a:t>según</a:t>
            </a:r>
            <a:r>
              <a:rPr lang="en-US" sz="3200" dirty="0" smtClean="0"/>
              <a:t> </a:t>
            </a:r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causas</a:t>
            </a:r>
            <a:r>
              <a:rPr lang="en-US" sz="3200" dirty="0" smtClean="0"/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Argentina, 2016 </a:t>
            </a:r>
            <a:endParaRPr lang="en-US" sz="32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582136"/>
            <a:ext cx="2232248" cy="23671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defRPr/>
            </a:pPr>
            <a:r>
              <a:rPr lang="es-ES" sz="2000" b="1" dirty="0" smtClean="0">
                <a:solidFill>
                  <a:schemeClr val="bg1"/>
                </a:solidFill>
              </a:rPr>
              <a:t>Casi 1 de cada 3 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es-ES" sz="2000" b="1" dirty="0" smtClean="0">
                <a:solidFill>
                  <a:schemeClr val="bg1"/>
                </a:solidFill>
              </a:rPr>
              <a:t>defunciones infantiles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es-ES" sz="2000" b="1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2da causa de 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+mn-lt"/>
              </a:rPr>
              <a:t>Mortalidad Infantil</a:t>
            </a:r>
          </a:p>
        </p:txBody>
      </p:sp>
      <p:sp>
        <p:nvSpPr>
          <p:cNvPr id="10" name="9 Flecha curvada hacia la derecha"/>
          <p:cNvSpPr/>
          <p:nvPr/>
        </p:nvSpPr>
        <p:spPr>
          <a:xfrm rot="18455577">
            <a:off x="142606" y="2651504"/>
            <a:ext cx="313911" cy="364075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>
              <a:solidFill>
                <a:schemeClr val="tx1"/>
              </a:solidFill>
            </a:endParaRPr>
          </a:p>
        </p:txBody>
      </p:sp>
      <p:graphicFrame>
        <p:nvGraphicFramePr>
          <p:cNvPr id="11" name="2 Gráfico"/>
          <p:cNvGraphicFramePr/>
          <p:nvPr/>
        </p:nvGraphicFramePr>
        <p:xfrm>
          <a:off x="2699792" y="2825552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563888" y="5993334"/>
            <a:ext cx="72008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</a:t>
            </a:r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00392" y="5849888"/>
            <a:ext cx="72008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49%</a:t>
            </a:r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260648"/>
            <a:ext cx="31683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Información sobre MORTALIDAD y AC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645333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/>
              <a:t> Deis. www.deis.msal.gov.ar</a:t>
            </a:r>
            <a:endParaRPr lang="es-A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6147048" cy="314751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777875" y="3582715"/>
            <a:ext cx="7437438" cy="1214437"/>
            <a:chOff x="777875" y="1928811"/>
            <a:chExt cx="7437438" cy="12144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313" y="2122506"/>
              <a:ext cx="621506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875" y="2601931"/>
              <a:ext cx="74374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9313" y="1928831"/>
              <a:ext cx="31877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/>
          </p:nvSpPr>
          <p:spPr>
            <a:xfrm>
              <a:off x="857250" y="1928811"/>
              <a:ext cx="7358063" cy="121443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457200" y="5023718"/>
            <a:ext cx="8472488" cy="4525962"/>
          </a:xfrm>
          <a:prstGeom prst="rect">
            <a:avLst/>
          </a:prstGeom>
        </p:spPr>
        <p:txBody>
          <a:bodyPr/>
          <a:lstStyle/>
          <a:p>
            <a:pPr marL="341313" indent="-341313" eaLnBrk="0" hangingPunct="0">
              <a:spcBef>
                <a:spcPts val="1800"/>
              </a:spcBef>
              <a:buSzPct val="50000"/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Se estableció Línea </a:t>
            </a:r>
            <a:r>
              <a:rPr lang="es-A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 base de la prevalencia de microcefalia en </a:t>
            </a: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Argentina.</a:t>
            </a:r>
            <a:endParaRPr lang="es-AR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363538" indent="-363538">
              <a:buSzPct val="50000"/>
              <a:buFont typeface="Arial" pitchFamily="34" charset="0"/>
              <a:buChar char="•"/>
              <a:defRPr/>
            </a:pP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Diseminación 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 información sobre la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emergencia.</a:t>
            </a:r>
          </a:p>
          <a:p>
            <a:pPr marL="363538" indent="-363538">
              <a:buSzPct val="50000"/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Reporte </a:t>
            </a:r>
            <a:r>
              <a:rPr lang="es-A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inmediato de los RN con microcefalia y/o otras AC </a:t>
            </a: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cerebrales.</a:t>
            </a:r>
          </a:p>
          <a:p>
            <a:pPr marL="363538" indent="-363538">
              <a:buSzPct val="50000"/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Muestras de sangre y orina. En casos y en controles.</a:t>
            </a:r>
          </a:p>
          <a:p>
            <a:pPr marL="363538" indent="-363538">
              <a:buSzPct val="50000"/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 casos, 10 con </a:t>
            </a:r>
            <a:r>
              <a:rPr lang="es-A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Zikv</a:t>
            </a: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y otros con otras </a:t>
            </a:r>
            <a:r>
              <a:rPr lang="es-A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Storch</a:t>
            </a:r>
            <a:r>
              <a:rPr lang="es-A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1 CuadroTexto"/>
          <p:cNvSpPr txBox="1">
            <a:spLocks noChangeArrowheads="1"/>
          </p:cNvSpPr>
          <p:nvPr/>
        </p:nvSpPr>
        <p:spPr bwMode="auto">
          <a:xfrm>
            <a:off x="214282" y="1052736"/>
            <a:ext cx="8929718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AR" sz="2400" dirty="0" smtClean="0"/>
              <a:t>Alta </a:t>
            </a:r>
            <a:r>
              <a:rPr lang="es-AR" sz="2400" dirty="0"/>
              <a:t>cobertura en el sector </a:t>
            </a:r>
            <a:r>
              <a:rPr lang="es-AR" sz="2400" dirty="0" smtClean="0"/>
              <a:t>público y simplicidad operativa.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Normas estandarizadas </a:t>
            </a:r>
            <a:r>
              <a:rPr lang="es-AR" sz="2400" dirty="0"/>
              <a:t>en un manual </a:t>
            </a:r>
            <a:r>
              <a:rPr lang="es-AR" sz="2400" dirty="0" smtClean="0"/>
              <a:t>de procedimientos.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D</a:t>
            </a:r>
            <a:r>
              <a:rPr lang="es-ES" sz="2400" dirty="0" err="1" smtClean="0"/>
              <a:t>escripción</a:t>
            </a:r>
            <a:r>
              <a:rPr lang="es-ES" sz="2400" dirty="0" smtClean="0"/>
              <a:t> </a:t>
            </a:r>
            <a:r>
              <a:rPr lang="es-ES" sz="2400" dirty="0"/>
              <a:t>de las </a:t>
            </a:r>
            <a:r>
              <a:rPr lang="es-ES" sz="2400" dirty="0" smtClean="0"/>
              <a:t>AC, acompañada de imágenes e informes médicos.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ES" sz="2400" dirty="0" smtClean="0"/>
              <a:t>Codificación centralizada por </a:t>
            </a:r>
            <a:r>
              <a:rPr lang="es-AR" sz="2400" dirty="0" smtClean="0"/>
              <a:t>genetistas (idoneidad, homogeneidad).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Utilidad </a:t>
            </a:r>
            <a:r>
              <a:rPr lang="es-AR" sz="2400" dirty="0"/>
              <a:t>en el contexto clínico </a:t>
            </a:r>
            <a:r>
              <a:rPr lang="es-AR" sz="2400" dirty="0" smtClean="0"/>
              <a:t>p/el </a:t>
            </a:r>
            <a:r>
              <a:rPr lang="es-AR" sz="2400" dirty="0"/>
              <a:t>manejo inicial de los </a:t>
            </a:r>
            <a:r>
              <a:rPr lang="es-AR" sz="2400" dirty="0" smtClean="0"/>
              <a:t>RN afectados.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Sustentabilidad: 10 años y reconocimiento nacional.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4282" y="4221088"/>
            <a:ext cx="8715436" cy="216982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Debilidades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No se registran AC detectadas después del alta, ni interrupciones de embarazos por anomalías fetales.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Sesgo por derivación prenatal a hospitales de RENAC. 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es-AR" sz="2400" dirty="0" smtClean="0"/>
              <a:t>No se registran factores de riesgo en forma sistemática. </a:t>
            </a:r>
            <a:endParaRPr lang="es-ES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4000" y="183513"/>
            <a:ext cx="8890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es-ES_tradnl" sz="3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_tradnl" sz="3200" dirty="0" smtClean="0">
                <a:latin typeface="Calibri" pitchFamily="34" charset="0"/>
              </a:rPr>
              <a:t>Fortalezas y Debilidades</a:t>
            </a:r>
            <a:endParaRPr lang="es-ES_tradnl" sz="32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8859"/>
            <a:ext cx="2232248" cy="6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 descr="C:\Users\Rosa\Dropbox\RENAC\RENAC\RENAC 2016\ZIKA MICROCEFALIA\MULTICENTRICO MICROCEFALIA Y ZIKA\triptico\comision-nacional-salud-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58820"/>
            <a:ext cx="2304256" cy="49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3195846" y="1484784"/>
            <a:ext cx="3032338" cy="739825"/>
            <a:chOff x="4643438" y="5481085"/>
            <a:chExt cx="4307389" cy="905443"/>
          </a:xfrm>
        </p:grpSpPr>
        <p:pic>
          <p:nvPicPr>
            <p:cNvPr id="31" name="Picture 5" descr="Logo Ms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5643578"/>
              <a:ext cx="3398838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29 CuadroTexto"/>
            <p:cNvSpPr txBox="1">
              <a:spLocks noChangeArrowheads="1"/>
            </p:cNvSpPr>
            <p:nvPr/>
          </p:nvSpPr>
          <p:spPr bwMode="auto">
            <a:xfrm>
              <a:off x="4950298" y="5481085"/>
              <a:ext cx="4000529" cy="37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 dirty="0">
                  <a:latin typeface="Berlin Sans FB Demi" pitchFamily="34" charset="0"/>
                </a:rPr>
                <a:t>Dirección de Epidemiología</a:t>
              </a:r>
            </a:p>
          </p:txBody>
        </p:sp>
      </p:grpSp>
      <p:sp>
        <p:nvSpPr>
          <p:cNvPr id="20" name="1 Título"/>
          <p:cNvSpPr txBox="1">
            <a:spLocks/>
          </p:cNvSpPr>
          <p:nvPr/>
        </p:nvSpPr>
        <p:spPr bwMode="auto">
          <a:xfrm>
            <a:off x="28575" y="71438"/>
            <a:ext cx="9115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marL="0" lvl="1" indent="0" algn="ctr" eaLnBrk="0" hangingPunct="0">
              <a:defRPr/>
            </a:pPr>
            <a:r>
              <a:rPr lang="es-AR" sz="3600" kern="0" dirty="0" smtClean="0">
                <a:latin typeface="Calibri" pitchFamily="34" charset="0"/>
              </a:rPr>
              <a:t>Aliados</a:t>
            </a:r>
            <a:endParaRPr lang="es-AR" sz="3600" kern="0" dirty="0">
              <a:latin typeface="Calibri" pitchFamily="34" charset="0"/>
            </a:endParaRPr>
          </a:p>
        </p:txBody>
      </p:sp>
      <p:grpSp>
        <p:nvGrpSpPr>
          <p:cNvPr id="22" name="19 Grupo"/>
          <p:cNvGrpSpPr/>
          <p:nvPr/>
        </p:nvGrpSpPr>
        <p:grpSpPr>
          <a:xfrm>
            <a:off x="251520" y="3466866"/>
            <a:ext cx="8636129" cy="2338398"/>
            <a:chOff x="507871" y="3357562"/>
            <a:chExt cx="8636129" cy="233839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871" y="3357562"/>
              <a:ext cx="8636129" cy="23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 descr="LogoUnicefCya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4691074"/>
              <a:ext cx="2154994" cy="738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Rectángulo"/>
            <p:cNvSpPr/>
            <p:nvPr/>
          </p:nvSpPr>
          <p:spPr>
            <a:xfrm>
              <a:off x="6786578" y="3643314"/>
              <a:ext cx="2214578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2" name="Picture 4" descr="Resultado de imagen para eclam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29454" y="3500438"/>
              <a:ext cx="1071570" cy="985352"/>
            </a:xfrm>
            <a:prstGeom prst="rect">
              <a:avLst/>
            </a:prstGeom>
            <a:noFill/>
          </p:spPr>
        </p:pic>
      </p:grp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052736"/>
            <a:ext cx="1872208" cy="12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2708920"/>
            <a:ext cx="246665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CuadroTexto"/>
          <p:cNvSpPr txBox="1"/>
          <p:nvPr/>
        </p:nvSpPr>
        <p:spPr>
          <a:xfrm>
            <a:off x="3203849" y="2780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  <a:latin typeface="Arial Black" pitchFamily="34" charset="0"/>
              </a:rPr>
              <a:t>DEIS</a:t>
            </a:r>
            <a:endParaRPr lang="es-AR" b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6" name="Picture 2" descr="Sociedad Argentina de Pediatr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5733256"/>
            <a:ext cx="2645727" cy="636044"/>
          </a:xfrm>
          <a:prstGeom prst="rect">
            <a:avLst/>
          </a:prstGeom>
          <a:noFill/>
        </p:spPr>
      </p:pic>
      <p:pic>
        <p:nvPicPr>
          <p:cNvPr id="38" name="Picture 6" descr="Apebi encabezad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7842" y="5805264"/>
            <a:ext cx="2621091" cy="432048"/>
          </a:xfrm>
          <a:prstGeom prst="rect">
            <a:avLst/>
          </a:prstGeom>
          <a:noFill/>
        </p:spPr>
      </p:pic>
      <p:pic>
        <p:nvPicPr>
          <p:cNvPr id="41" name="Picture 13" descr="ANd9GcTOeIhSuK4Y_va8lyL8UPkNe9tWL5TrTHrjTJ-d77NjSTvinClwYAbL0ZO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24536" y="2492896"/>
            <a:ext cx="2387148" cy="9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5423564"/>
            <a:ext cx="1450763" cy="143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 descr="ICBDS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8628" y="3805629"/>
            <a:ext cx="3231244" cy="775499"/>
          </a:xfrm>
          <a:prstGeom prst="rect">
            <a:avLst/>
          </a:prstGeom>
          <a:noFill/>
        </p:spPr>
      </p:pic>
      <p:sp>
        <p:nvSpPr>
          <p:cNvPr id="46" name="45 Rectángulo"/>
          <p:cNvSpPr/>
          <p:nvPr/>
        </p:nvSpPr>
        <p:spPr>
          <a:xfrm>
            <a:off x="3347864" y="3717032"/>
            <a:ext cx="309634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97869" y="3789040"/>
            <a:ext cx="1178187" cy="8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346" y="1268760"/>
            <a:ext cx="95012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4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de organizaciones con experiencia (ECLAMC, ICBDSR).</a:t>
            </a:r>
          </a:p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4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Encargar la recolección de datos a quienes asisten recién nacidos.</a:t>
            </a:r>
          </a:p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4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un sistema de comunicación que promueva la participación.</a:t>
            </a:r>
          </a:p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4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Considerar la difusión como una actividad indispensable del registro.</a:t>
            </a:r>
          </a:p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4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Incluir la atención de los niños con AC como un objetivo principal.</a:t>
            </a:r>
          </a:p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endParaRPr lang="es-ES" sz="2400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indent="-179388">
              <a:spcBef>
                <a:spcPts val="2400"/>
              </a:spcBef>
              <a:buFont typeface="Arial" pitchFamily="34" charset="0"/>
              <a:buChar char="•"/>
            </a:pPr>
            <a:r>
              <a:rPr lang="es-ES" sz="3200" spc="-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Motivar a las personas que recolectan los datos.</a:t>
            </a:r>
            <a:endParaRPr lang="es-ES" sz="3200" spc="-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4000" y="183513"/>
            <a:ext cx="8890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es-ES_tradnl" sz="3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_tradnl" sz="3200" b="0" dirty="0" smtClean="0">
                <a:solidFill>
                  <a:schemeClr val="tx1"/>
                </a:solidFill>
                <a:latin typeface="Calibri" pitchFamily="34" charset="0"/>
              </a:rPr>
              <a:t>Lecciones aprendidas</a:t>
            </a:r>
            <a:endParaRPr lang="es-ES_tradnl" sz="32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425202" y="1412776"/>
            <a:ext cx="3714750" cy="2970032"/>
          </a:xfrm>
          <a:prstGeom prst="rect">
            <a:avLst/>
          </a:prstGeom>
          <a:noFill/>
          <a:ln>
            <a:noFill/>
          </a:ln>
        </p:spPr>
        <p:txBody>
          <a:bodyPr lIns="91429" tIns="45714" rIns="91429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err="1" smtClean="0">
                <a:latin typeface="Comic Sans MS" pitchFamily="66" charset="0"/>
              </a:rPr>
              <a:t>Coordinación</a:t>
            </a:r>
            <a:r>
              <a:rPr lang="en-US" sz="1700" b="1" dirty="0" smtClean="0">
                <a:latin typeface="Comic Sans MS" pitchFamily="66" charset="0"/>
              </a:rPr>
              <a:t> RENAC </a:t>
            </a:r>
            <a:endParaRPr lang="en-US" sz="1700" b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sz="1700" dirty="0" smtClean="0">
                <a:latin typeface="Comic Sans MS" pitchFamily="66" charset="0"/>
              </a:rPr>
              <a:t>Pablo </a:t>
            </a:r>
            <a:r>
              <a:rPr lang="en-US" sz="1700" dirty="0" err="1" smtClean="0">
                <a:latin typeface="Comic Sans MS" pitchFamily="66" charset="0"/>
              </a:rPr>
              <a:t>Barbero</a:t>
            </a:r>
            <a:endParaRPr lang="en-US" sz="1700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 smtClean="0">
                <a:latin typeface="Comic Sans MS" pitchFamily="66" charset="0"/>
              </a:rPr>
              <a:t>María</a:t>
            </a:r>
            <a:r>
              <a:rPr lang="en-US" sz="1700" dirty="0" smtClean="0">
                <a:latin typeface="Comic Sans MS" pitchFamily="66" charset="0"/>
              </a:rPr>
              <a:t> </a:t>
            </a:r>
            <a:r>
              <a:rPr lang="en-US" sz="1700" dirty="0">
                <a:latin typeface="Comic Sans MS" pitchFamily="66" charset="0"/>
              </a:rPr>
              <a:t>Paz </a:t>
            </a:r>
            <a:r>
              <a:rPr lang="en-US" sz="1700" dirty="0" err="1">
                <a:latin typeface="Comic Sans MS" pitchFamily="66" charset="0"/>
              </a:rPr>
              <a:t>Bidondo</a:t>
            </a:r>
            <a:endParaRPr lang="en-US" sz="1700" dirty="0">
              <a:latin typeface="Comic Sans MS" pitchFamily="66" charset="0"/>
            </a:endParaRPr>
          </a:p>
          <a:p>
            <a:pPr algn="ctr">
              <a:defRPr/>
            </a:pPr>
            <a:r>
              <a:rPr lang="en-US" sz="1700" dirty="0" smtClean="0">
                <a:latin typeface="Comic Sans MS" pitchFamily="66" charset="0"/>
              </a:rPr>
              <a:t>Boris </a:t>
            </a:r>
            <a:r>
              <a:rPr lang="en-US" sz="1700" dirty="0" err="1" smtClean="0">
                <a:latin typeface="Comic Sans MS" pitchFamily="66" charset="0"/>
              </a:rPr>
              <a:t>Groisman</a:t>
            </a:r>
            <a:endParaRPr lang="en-US" sz="17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en-US" sz="1700" dirty="0" smtClean="0">
                <a:latin typeface="Comic Sans MS" pitchFamily="66" charset="0"/>
              </a:rPr>
              <a:t>Rosa </a:t>
            </a:r>
            <a:r>
              <a:rPr lang="en-US" sz="1700" dirty="0" err="1" smtClean="0">
                <a:latin typeface="Comic Sans MS" pitchFamily="66" charset="0"/>
              </a:rPr>
              <a:t>Liascovich</a:t>
            </a:r>
            <a:endParaRPr lang="en-US" sz="1700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 smtClean="0">
                <a:latin typeface="Comic Sans MS" pitchFamily="66" charset="0"/>
              </a:rPr>
              <a:t>Agustina</a:t>
            </a:r>
            <a:r>
              <a:rPr lang="en-US" sz="1700" dirty="0" smtClean="0">
                <a:latin typeface="Comic Sans MS" pitchFamily="66" charset="0"/>
              </a:rPr>
              <a:t> </a:t>
            </a:r>
            <a:r>
              <a:rPr lang="en-US" sz="1700" dirty="0" err="1" smtClean="0">
                <a:latin typeface="Comic Sans MS" pitchFamily="66" charset="0"/>
              </a:rPr>
              <a:t>Piola</a:t>
            </a:r>
            <a:endParaRPr lang="en-US" sz="1700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latin typeface="Comic Sans MS" pitchFamily="66" charset="0"/>
              </a:rPr>
              <a:t>Ana Laura </a:t>
            </a:r>
            <a:r>
              <a:rPr lang="en-US" sz="1700" dirty="0" err="1" smtClean="0">
                <a:latin typeface="Comic Sans MS" pitchFamily="66" charset="0"/>
              </a:rPr>
              <a:t>Telechea</a:t>
            </a:r>
            <a:endParaRPr lang="en-US" sz="17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omic Sans MS" pitchFamily="66" charset="0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85720" y="6448032"/>
            <a:ext cx="90392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b="1" i="1" dirty="0">
                <a:latin typeface="Calibri" pitchFamily="34" charset="0"/>
              </a:rPr>
              <a:t>Reunión </a:t>
            </a:r>
            <a:r>
              <a:rPr lang="es-ES_tradnl" sz="1600" b="1" i="1" dirty="0" smtClean="0">
                <a:latin typeface="Calibri" pitchFamily="34" charset="0"/>
              </a:rPr>
              <a:t>Anual de la </a:t>
            </a:r>
            <a:r>
              <a:rPr lang="es-ES_tradnl" sz="1600" b="1" i="1" dirty="0">
                <a:latin typeface="Calibri" pitchFamily="34" charset="0"/>
              </a:rPr>
              <a:t>RENAC </a:t>
            </a:r>
            <a:r>
              <a:rPr lang="es-ES_tradnl" sz="1600" b="1" i="1" dirty="0" smtClean="0">
                <a:latin typeface="Calibri" pitchFamily="34" charset="0"/>
              </a:rPr>
              <a:t>2018, 23 y 24 de noviembre, ANLIS C. </a:t>
            </a:r>
            <a:r>
              <a:rPr lang="es-ES_tradnl" sz="1600" b="1" i="1" dirty="0" err="1" smtClean="0">
                <a:latin typeface="Calibri" pitchFamily="34" charset="0"/>
              </a:rPr>
              <a:t>Malbrán</a:t>
            </a:r>
            <a:r>
              <a:rPr lang="es-ES_tradnl" sz="1600" b="1" i="1" dirty="0" smtClean="0">
                <a:latin typeface="Calibri" pitchFamily="34" charset="0"/>
              </a:rPr>
              <a:t>, Buenos Aires, Argentina</a:t>
            </a:r>
            <a:endParaRPr lang="es-ES" sz="1600" b="1" i="1" dirty="0">
              <a:latin typeface="Calibri" pitchFamily="34" charset="0"/>
            </a:endParaRPr>
          </a:p>
        </p:txBody>
      </p:sp>
      <p:sp>
        <p:nvSpPr>
          <p:cNvPr id="1435650" name="AutoShape 2" descr="https://attachment.outlook.live.net/owa/rosaliascovich@hotmail.com/service.svc/s/GetAttachmentThumbnail?id=AQMkADAwATY0MDABLTk0MTAtYTZiYy0wMAItMDAKAEYAAAOnv2rBhvvuSbfytS7vLVj1BwDY6eA0qnlZQoXUffKKlG5%2FAAACAQwAAADY6eA0qnlZQoXUffKKlG5%2FAAKnw67BAAAAARIAEADmDX6HbjiHRb3O%2Fw8yOKaq&amp;thumbnailType=2&amp;owa=outlook.live.com&amp;scriptVer=20181008.06.02&amp;isc=1&amp;X-OWA-CANARY=6jsIwmYqZkC7zz0pMRqUzgB6RfRPNNYY2Se4cxub1uW9FqOSkmbuHNzDsXD5Eg0t0oK6RQBYcU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0ODQxMTkyMjhcIixcInB1aWRcIjpcIjE3NTkyMjEwODg1NjA4MjhcIixcIm9pZFwiOlwiMDAwNjQwMDAtOTQxMC1hNmJjLTAwMDAtMDAwMDAwMDAwMDAwXCIsXCJzY29wZVwiOlwiT3dhRG93bmxvYWRcIn0iLCJuYmYiOjE1Mzk3OTQ1NzIsImV4cCI6MTUzOTc5NTE3MiwiaXNzIjoiMDAwMDAwMDItMDAwMC0wZmYxLWNlMDAtMDAwMDAwMDAwMDAwQDg0ZGY5ZTdmLWU5ZjYtNDBhZi1iNDM1LWFhYWFhYWFhYWFhYSIsImF1ZCI6IjAwMDAwMDAyLTAwMDAtMGZmMS1jZTAwLTAwMDAwMDAwMDAwMC9hdHRhY2htZW50Lm91dGxvb2subGl2ZS5uZXRAODRkZjllN2YtZTlmNi00MGFmLWI0MzUtYWFhYWFhYWFhYWFhIn0.Gd_x3gU-CEPWwW_QrZv81xHyAjba_d51RSTcXECv5G_-3-xBtbWWVidOccITGugO2Whwpof4F7Xmy-hoKx_KghsTtZUA2vt0Kk-e_2lGXZLRf_MT2h6H_l5EvsS2tg576myKHhdKdYro_5TGOwlF1PICjA8DMGLEp_tl9Ed8z3mqIvxAkQI9f6X7ab5dfnTZ8Hm5LVuWP0N2rPc6UUTt9E0nCDdat5N9rzf_vqucyOOmR6tgVIReIH8VkEOQ-Es63YbBRIQi4LGSVeQvYWPKeoH-Tm_sBYpzdaFhSfn7NBXkcrcXYR0wCwSqvDW81rUZMVI8E_AL8jhXFPa13TIXN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18594" name="AutoShape 2" descr="blob:https://web.whatsapp.com/67584556-75fd-4fb1-8e73-95eeb000c5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18596" name="AutoShape 4" descr="blob:https://web.whatsapp.com/67584556-75fd-4fb1-8e73-95eeb000c5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185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5760640" cy="27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915816" y="1563176"/>
            <a:ext cx="6408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contacto@renac.com.ar</a:t>
            </a:r>
          </a:p>
          <a:p>
            <a:pPr algn="ctr"/>
            <a:r>
              <a:rPr lang="es-ES" sz="2400" b="1" dirty="0" smtClean="0"/>
              <a:t>rosaliascovich@renac.com.ar</a:t>
            </a:r>
            <a:endParaRPr lang="es-AR" sz="2400" b="1" dirty="0" smtClean="0"/>
          </a:p>
          <a:p>
            <a:pPr algn="ctr"/>
            <a:endParaRPr lang="es-AR" sz="2400" b="1" dirty="0" smtClean="0"/>
          </a:p>
          <a:p>
            <a:pPr algn="ctr"/>
            <a:r>
              <a:rPr lang="es-AR" sz="2400" b="1" dirty="0" smtClean="0"/>
              <a:t>0800-4442111</a:t>
            </a:r>
          </a:p>
          <a:p>
            <a:pPr algn="ctr"/>
            <a:r>
              <a:rPr lang="es-AR" sz="2400" b="1" dirty="0" smtClean="0"/>
              <a:t>54-11-48090799</a:t>
            </a:r>
          </a:p>
          <a:p>
            <a:pPr algn="ctr"/>
            <a:endParaRPr lang="es-AR" sz="2400" b="1" dirty="0" smtClean="0"/>
          </a:p>
        </p:txBody>
      </p:sp>
      <p:pic>
        <p:nvPicPr>
          <p:cNvPr id="12" name="Picture 2" descr="Resultado de imagen para dibujo telÃ©f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15304"/>
            <a:ext cx="720080" cy="720080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79512" y="432718"/>
            <a:ext cx="8715436" cy="908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_tradnl" sz="3600" b="1" i="1" dirty="0" smtClean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Gracias por su atención </a:t>
            </a:r>
            <a:endParaRPr lang="es-ES" sz="3600" b="1" i="1" dirty="0">
              <a:solidFill>
                <a:srgbClr val="0070C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o"/>
          <p:cNvGrpSpPr/>
          <p:nvPr/>
        </p:nvGrpSpPr>
        <p:grpSpPr>
          <a:xfrm>
            <a:off x="0" y="2333434"/>
            <a:ext cx="9215482" cy="4106874"/>
            <a:chOff x="3605714" y="3253965"/>
            <a:chExt cx="6444558" cy="28478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5278" y="3253965"/>
              <a:ext cx="4895850" cy="283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465669" y="5888382"/>
              <a:ext cx="2861266" cy="2134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400" b="1" dirty="0"/>
                <a:t>Proporción de la MI debida a </a:t>
              </a:r>
              <a:r>
                <a:rPr lang="es-AR" sz="1400" b="1" dirty="0" smtClean="0"/>
                <a:t>Anomalías Congénitas</a:t>
              </a:r>
              <a:endParaRPr lang="es-AR" sz="1400" b="1" dirty="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605714" y="3313502"/>
              <a:ext cx="4248148" cy="2507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s-AR" sz="1400" b="1" dirty="0"/>
                <a:t>Tasa de MI en Argentina x 1.000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753005" y="5601376"/>
              <a:ext cx="5297267" cy="2134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400" b="1" dirty="0">
                  <a:latin typeface="Franklin Gothic Medium" pitchFamily="34" charset="0"/>
                </a:rPr>
                <a:t>1980       </a:t>
              </a:r>
              <a:r>
                <a:rPr lang="es-AR" sz="1400" b="1" dirty="0" smtClean="0">
                  <a:latin typeface="Franklin Gothic Medium" pitchFamily="34" charset="0"/>
                </a:rPr>
                <a:t>                      1990                             </a:t>
              </a:r>
              <a:r>
                <a:rPr lang="es-AR" sz="1400" b="1" dirty="0">
                  <a:latin typeface="Franklin Gothic Medium" pitchFamily="34" charset="0"/>
                </a:rPr>
                <a:t>2000     </a:t>
              </a:r>
              <a:r>
                <a:rPr lang="es-AR" sz="1400" b="1" dirty="0" smtClean="0">
                  <a:latin typeface="Franklin Gothic Medium" pitchFamily="34" charset="0"/>
                </a:rPr>
                <a:t>                    2016</a:t>
              </a:r>
              <a:endParaRPr lang="es-AR" sz="1400" b="1" dirty="0">
                <a:latin typeface="Franklin Gothic Medium" pitchFamily="34" charset="0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742448" y="4354845"/>
            <a:ext cx="10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21%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143242" y="3652607"/>
            <a:ext cx="10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16%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43506" y="3068961"/>
            <a:ext cx="10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11%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43608" y="6256693"/>
            <a:ext cx="144016" cy="1440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6331506" y="4497721"/>
            <a:ext cx="1044000" cy="44627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27%</a:t>
            </a:r>
          </a:p>
          <a:p>
            <a:pPr algn="ctr"/>
            <a:endParaRPr lang="es-AR" sz="5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51520" y="645333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/>
              <a:t> Deis. www.deis.msal.gov.ar</a:t>
            </a:r>
            <a:endParaRPr lang="es-AR" i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79512" y="11663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Evolución de la MI y de la MI por anomalías congénitas. </a:t>
            </a:r>
          </a:p>
          <a:p>
            <a:r>
              <a:rPr lang="es-AR" sz="3200" dirty="0" smtClean="0"/>
              <a:t>Argentina, 1980-2016</a:t>
            </a:r>
            <a:endParaRPr lang="es-AR" sz="3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24128" y="260648"/>
            <a:ext cx="31683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Información sobre MORTALIDAD y AC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11560" y="2276872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73 Rectángulo"/>
          <p:cNvSpPr/>
          <p:nvPr/>
        </p:nvSpPr>
        <p:spPr>
          <a:xfrm>
            <a:off x="0" y="1512168"/>
            <a:ext cx="91440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74 Grupo"/>
          <p:cNvGrpSpPr/>
          <p:nvPr/>
        </p:nvGrpSpPr>
        <p:grpSpPr>
          <a:xfrm>
            <a:off x="0" y="1916832"/>
            <a:ext cx="9865096" cy="5976664"/>
            <a:chOff x="-486444" y="1315322"/>
            <a:chExt cx="11107116" cy="6741954"/>
          </a:xfrm>
        </p:grpSpPr>
        <p:graphicFrame>
          <p:nvGraphicFramePr>
            <p:cNvPr id="76" name="75 Gráfico"/>
            <p:cNvGraphicFramePr/>
            <p:nvPr/>
          </p:nvGraphicFramePr>
          <p:xfrm>
            <a:off x="0" y="1492088"/>
            <a:ext cx="6048672" cy="470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" name="17 Grupo"/>
            <p:cNvGrpSpPr/>
            <p:nvPr/>
          </p:nvGrpSpPr>
          <p:grpSpPr>
            <a:xfrm>
              <a:off x="6948264" y="2780046"/>
              <a:ext cx="3672408" cy="5277230"/>
              <a:chOff x="6372200" y="2390384"/>
              <a:chExt cx="3672408" cy="5277230"/>
            </a:xfrm>
          </p:grpSpPr>
          <p:sp>
            <p:nvSpPr>
              <p:cNvPr id="96" name="6 CuadroTexto"/>
              <p:cNvSpPr txBox="1"/>
              <p:nvPr/>
            </p:nvSpPr>
            <p:spPr>
              <a:xfrm>
                <a:off x="6372200" y="2390384"/>
                <a:ext cx="3672408" cy="527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dirty="0" smtClean="0"/>
                  <a:t>Perinatales</a:t>
                </a:r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r>
                  <a:rPr lang="es-AR" sz="1600" dirty="0" smtClean="0"/>
                  <a:t>Anomalías</a:t>
                </a:r>
              </a:p>
              <a:p>
                <a:r>
                  <a:rPr lang="es-AR" sz="1600" dirty="0" smtClean="0"/>
                  <a:t>congénitas</a:t>
                </a:r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pPr>
                  <a:spcBef>
                    <a:spcPts val="600"/>
                  </a:spcBef>
                </a:pPr>
                <a:r>
                  <a:rPr lang="es-AR" sz="1600" dirty="0" smtClean="0"/>
                  <a:t>Respiratorias</a:t>
                </a:r>
              </a:p>
              <a:p>
                <a:r>
                  <a:rPr lang="es-AR" sz="1600" dirty="0" smtClean="0"/>
                  <a:t>Infecciosas y parasitarias</a:t>
                </a:r>
              </a:p>
              <a:p>
                <a:r>
                  <a:rPr lang="es-AR" sz="1600" dirty="0" smtClean="0"/>
                  <a:t>Externas</a:t>
                </a:r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endParaRPr lang="es-AR" sz="1600" dirty="0" smtClean="0"/>
              </a:p>
              <a:p>
                <a:endParaRPr lang="es-AR" sz="1600" dirty="0"/>
              </a:p>
            </p:txBody>
          </p:sp>
          <p:sp>
            <p:nvSpPr>
              <p:cNvPr id="97" name="96 Triángulo isósceles"/>
              <p:cNvSpPr/>
              <p:nvPr/>
            </p:nvSpPr>
            <p:spPr>
              <a:xfrm>
                <a:off x="7606439" y="2457862"/>
                <a:ext cx="168101" cy="192128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8" name="97 Multiplicar"/>
              <p:cNvSpPr/>
              <p:nvPr/>
            </p:nvSpPr>
            <p:spPr>
              <a:xfrm>
                <a:off x="7688621" y="4687909"/>
                <a:ext cx="288032" cy="288032"/>
              </a:xfrm>
              <a:prstGeom prst="mathMultipl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0" name="99 Elipse"/>
              <p:cNvSpPr/>
              <p:nvPr/>
            </p:nvSpPr>
            <p:spPr>
              <a:xfrm>
                <a:off x="8805523" y="5075610"/>
                <a:ext cx="144016" cy="14401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1" name="100 Más"/>
              <p:cNvSpPr/>
              <p:nvPr/>
            </p:nvSpPr>
            <p:spPr>
              <a:xfrm>
                <a:off x="7328062" y="5328539"/>
                <a:ext cx="215999" cy="216001"/>
              </a:xfrm>
              <a:prstGeom prst="mathPlus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78" name="77 CuadroTexto"/>
            <p:cNvSpPr txBox="1"/>
            <p:nvPr/>
          </p:nvSpPr>
          <p:spPr>
            <a:xfrm>
              <a:off x="-486444" y="1315322"/>
              <a:ext cx="7488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b="1" dirty="0" smtClean="0"/>
                <a:t>N° de defunciones infantiles</a:t>
              </a:r>
              <a:endParaRPr lang="es-AR" sz="1400" b="1" dirty="0"/>
            </a:p>
          </p:txBody>
        </p:sp>
        <p:sp>
          <p:nvSpPr>
            <p:cNvPr id="79" name="78 Rectángulo redondeado"/>
            <p:cNvSpPr/>
            <p:nvPr/>
          </p:nvSpPr>
          <p:spPr>
            <a:xfrm>
              <a:off x="5877280" y="3822265"/>
              <a:ext cx="2808312" cy="75697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5" name="26 Grupo"/>
            <p:cNvGrpSpPr/>
            <p:nvPr/>
          </p:nvGrpSpPr>
          <p:grpSpPr>
            <a:xfrm>
              <a:off x="5382220" y="1883922"/>
              <a:ext cx="1782069" cy="4157061"/>
              <a:chOff x="5382220" y="1883922"/>
              <a:chExt cx="1782069" cy="4157061"/>
            </a:xfrm>
          </p:grpSpPr>
          <p:sp>
            <p:nvSpPr>
              <p:cNvPr id="94" name="93 CuadroTexto"/>
              <p:cNvSpPr txBox="1"/>
              <p:nvPr/>
            </p:nvSpPr>
            <p:spPr>
              <a:xfrm>
                <a:off x="5796136" y="2777433"/>
                <a:ext cx="1368153" cy="3263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b="1" dirty="0" smtClean="0">
                    <a:latin typeface="Arial Black" pitchFamily="34" charset="0"/>
                  </a:rPr>
                  <a:t>23,5%</a:t>
                </a:r>
              </a:p>
              <a:p>
                <a:endParaRPr lang="es-AR" sz="1600" b="1" dirty="0" smtClean="0">
                  <a:latin typeface="Arial Black" pitchFamily="34" charset="0"/>
                </a:endParaRPr>
              </a:p>
              <a:p>
                <a:endParaRPr lang="es-AR" sz="1100" b="1" dirty="0" smtClean="0">
                  <a:latin typeface="Arial Black" pitchFamily="34" charset="0"/>
                </a:endParaRPr>
              </a:p>
              <a:p>
                <a:endParaRPr lang="es-AR" sz="1100" b="1" dirty="0" smtClean="0">
                  <a:latin typeface="Arial Black" pitchFamily="34" charset="0"/>
                </a:endParaRPr>
              </a:p>
              <a:p>
                <a:endParaRPr lang="es-AR" sz="1600" b="1" dirty="0" smtClean="0">
                  <a:latin typeface="Arial Black" pitchFamily="34" charset="0"/>
                </a:endParaRPr>
              </a:p>
              <a:p>
                <a:r>
                  <a:rPr lang="es-AR" sz="1600" b="1" dirty="0" smtClean="0">
                    <a:latin typeface="Arial Black" pitchFamily="34" charset="0"/>
                  </a:rPr>
                  <a:t>8,4%</a:t>
                </a:r>
              </a:p>
              <a:p>
                <a:endParaRPr lang="es-AR" sz="1600" b="1" dirty="0" smtClean="0">
                  <a:latin typeface="Arial Black" pitchFamily="34" charset="0"/>
                </a:endParaRPr>
              </a:p>
              <a:p>
                <a:endParaRPr lang="es-AR" sz="1600" b="1" dirty="0" smtClean="0">
                  <a:latin typeface="Arial Black" pitchFamily="34" charset="0"/>
                </a:endParaRPr>
              </a:p>
              <a:p>
                <a:endParaRPr lang="es-AR" sz="1600" b="1" dirty="0" smtClean="0">
                  <a:latin typeface="Arial Black" pitchFamily="34" charset="0"/>
                </a:endParaRPr>
              </a:p>
              <a:p>
                <a:r>
                  <a:rPr lang="es-AR" sz="1600" b="1" dirty="0" smtClean="0">
                    <a:latin typeface="Arial Black" pitchFamily="34" charset="0"/>
                  </a:rPr>
                  <a:t>39,9%</a:t>
                </a:r>
              </a:p>
              <a:p>
                <a:r>
                  <a:rPr lang="es-AR" sz="1600" b="1" dirty="0" smtClean="0">
                    <a:latin typeface="Arial Black" pitchFamily="34" charset="0"/>
                  </a:rPr>
                  <a:t>36,8%</a:t>
                </a:r>
              </a:p>
              <a:p>
                <a:r>
                  <a:rPr lang="es-AR" sz="1600" b="1" dirty="0" smtClean="0">
                    <a:latin typeface="Arial Black" pitchFamily="34" charset="0"/>
                  </a:rPr>
                  <a:t>43,1%</a:t>
                </a:r>
                <a:endParaRPr lang="es-AR" sz="1600" b="1" dirty="0">
                  <a:latin typeface="Arial Black" pitchFamily="34" charset="0"/>
                </a:endParaRPr>
              </a:p>
            </p:txBody>
          </p:sp>
          <p:sp>
            <p:nvSpPr>
              <p:cNvPr id="95" name="94 CuadroTexto"/>
              <p:cNvSpPr txBox="1"/>
              <p:nvPr/>
            </p:nvSpPr>
            <p:spPr>
              <a:xfrm>
                <a:off x="5382220" y="1883922"/>
                <a:ext cx="1711169" cy="65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b="1" dirty="0" smtClean="0">
                    <a:latin typeface="Candara" pitchFamily="34" charset="0"/>
                  </a:rPr>
                  <a:t>Porcentaje de reducción</a:t>
                </a:r>
                <a:endParaRPr lang="es-AR" sz="1600" b="1" dirty="0">
                  <a:latin typeface="Candara" pitchFamily="34" charset="0"/>
                </a:endParaRPr>
              </a:p>
            </p:txBody>
          </p:sp>
        </p:grpSp>
        <p:sp>
          <p:nvSpPr>
            <p:cNvPr id="81" name="80 CuadroTexto"/>
            <p:cNvSpPr txBox="1"/>
            <p:nvPr/>
          </p:nvSpPr>
          <p:spPr>
            <a:xfrm>
              <a:off x="827584" y="2166908"/>
              <a:ext cx="996004" cy="166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accent3">
                      <a:lumMod val="75000"/>
                    </a:schemeClr>
                  </a:solidFill>
                </a:rPr>
                <a:t>4557</a:t>
              </a:r>
            </a:p>
            <a:p>
              <a:endParaRPr lang="es-AR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5004048" y="2895471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smtClean="0">
                  <a:solidFill>
                    <a:schemeClr val="accent3">
                      <a:lumMod val="75000"/>
                    </a:schemeClr>
                  </a:solidFill>
                </a:rPr>
                <a:t>3488</a:t>
              </a:r>
              <a:endParaRPr lang="es-AR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827584" y="4116388"/>
              <a:ext cx="996004" cy="166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2096</a:t>
              </a:r>
            </a:p>
            <a:p>
              <a:endParaRPr lang="es-AR" b="1" dirty="0" smtClean="0">
                <a:solidFill>
                  <a:srgbClr val="C00000"/>
                </a:solidFill>
              </a:endParaRPr>
            </a:p>
            <a:p>
              <a:endParaRPr lang="es-AR" b="1" dirty="0" smtClean="0">
                <a:solidFill>
                  <a:srgbClr val="C00000"/>
                </a:solidFill>
              </a:endParaRPr>
            </a:p>
            <a:p>
              <a:endParaRPr lang="es-AR" b="1" dirty="0" smtClean="0">
                <a:solidFill>
                  <a:srgbClr val="C00000"/>
                </a:solidFill>
              </a:endParaRPr>
            </a:p>
            <a:p>
              <a:endParaRPr lang="es-AR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5057547" y="4197616"/>
              <a:ext cx="1062955" cy="166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rgbClr val="C00000"/>
                  </a:solidFill>
                </a:rPr>
                <a:t>1919</a:t>
              </a:r>
            </a:p>
            <a:p>
              <a:endParaRPr lang="es-AR" b="1" dirty="0" smtClean="0">
                <a:solidFill>
                  <a:srgbClr val="C00000"/>
                </a:solidFill>
              </a:endParaRPr>
            </a:p>
            <a:p>
              <a:endParaRPr lang="es-AR" b="1" dirty="0" smtClean="0">
                <a:solidFill>
                  <a:srgbClr val="C00000"/>
                </a:solidFill>
              </a:endParaRPr>
            </a:p>
            <a:p>
              <a:endParaRPr lang="es-AR" b="1" dirty="0" smtClean="0">
                <a:solidFill>
                  <a:srgbClr val="C00000"/>
                </a:solidFill>
              </a:endParaRPr>
            </a:p>
            <a:p>
              <a:endParaRPr lang="es-AR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755576" y="4630468"/>
              <a:ext cx="7200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accent5">
                      <a:lumMod val="75000"/>
                    </a:schemeClr>
                  </a:solidFill>
                </a:rPr>
                <a:t>875</a:t>
              </a: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5148064" y="4831992"/>
              <a:ext cx="7200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accent5">
                      <a:lumMod val="75000"/>
                    </a:schemeClr>
                  </a:solidFill>
                </a:rPr>
                <a:t>526</a:t>
              </a: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755576" y="5036610"/>
              <a:ext cx="7200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accent6">
                      <a:lumMod val="75000"/>
                    </a:schemeClr>
                  </a:solidFill>
                </a:rPr>
                <a:t>413</a:t>
              </a: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5156753" y="5214284"/>
              <a:ext cx="801602" cy="166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accent6">
                      <a:lumMod val="75000"/>
                    </a:schemeClr>
                  </a:solidFill>
                </a:rPr>
                <a:t>261</a:t>
              </a: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s-AR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755576" y="5442751"/>
              <a:ext cx="7200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>
                      <a:lumMod val="50000"/>
                    </a:schemeClr>
                  </a:solidFill>
                </a:rPr>
                <a:t>318</a:t>
              </a: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5148064" y="5523980"/>
              <a:ext cx="7200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>
                      <a:lumMod val="50000"/>
                    </a:schemeClr>
                  </a:solidFill>
                </a:rPr>
                <a:t>181</a:t>
              </a: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s-AR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91 Multiplicar"/>
            <p:cNvSpPr/>
            <p:nvPr/>
          </p:nvSpPr>
          <p:spPr>
            <a:xfrm>
              <a:off x="8188456" y="3929066"/>
              <a:ext cx="180000" cy="18000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2" name="101 CuadroTexto"/>
          <p:cNvSpPr txBox="1"/>
          <p:nvPr/>
        </p:nvSpPr>
        <p:spPr>
          <a:xfrm>
            <a:off x="107504" y="5914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Evolución de la MI  </a:t>
            </a:r>
          </a:p>
          <a:p>
            <a:r>
              <a:rPr lang="es-AR" sz="3200" dirty="0" smtClean="0"/>
              <a:t>según 5 primeras causas. </a:t>
            </a:r>
          </a:p>
          <a:p>
            <a:r>
              <a:rPr lang="es-AR" sz="3200" dirty="0" smtClean="0"/>
              <a:t>Argentina, 2007-2016</a:t>
            </a:r>
            <a:endParaRPr lang="es-AR" sz="3200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467544" y="6381328"/>
            <a:ext cx="8064896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s-ES" sz="1200" i="1" dirty="0" smtClean="0"/>
              <a:t>Regionalización perinatal en la Argentina: barreras, experiencias y avances en el proceso de regionalización perinatal. </a:t>
            </a:r>
            <a:r>
              <a:rPr lang="es-AR" sz="1200" i="1" dirty="0" smtClean="0"/>
              <a:t>Ministerio de Salud de la Nación. Dirección Nacional de Maternidad, Infancia y Adolescencia, 2018. http://www.msal.gob.ar/images/stories/bes/graficos/0000000176cnt-n02-regionalizacion.pdf</a:t>
            </a:r>
          </a:p>
          <a:p>
            <a:pPr>
              <a:lnSpc>
                <a:spcPts val="1000"/>
              </a:lnSpc>
            </a:pPr>
            <a:endParaRPr lang="es-AR" sz="1200" i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724128" y="260648"/>
            <a:ext cx="31683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Información sobre MORTALIDAD y AC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6732240" y="44624"/>
            <a:ext cx="241176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9" name="Connettore 2 18"/>
          <p:cNvCxnSpPr/>
          <p:nvPr/>
        </p:nvCxnSpPr>
        <p:spPr>
          <a:xfrm rot="5400000" flipH="1" flipV="1">
            <a:off x="767795" y="2398437"/>
            <a:ext cx="399126" cy="476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14"/>
          <p:cNvCxnSpPr>
            <a:stCxn id="62" idx="6"/>
          </p:cNvCxnSpPr>
          <p:nvPr/>
        </p:nvCxnSpPr>
        <p:spPr>
          <a:xfrm>
            <a:off x="1617637" y="1988799"/>
            <a:ext cx="5894803" cy="41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e 3"/>
          <p:cNvSpPr/>
          <p:nvPr/>
        </p:nvSpPr>
        <p:spPr>
          <a:xfrm>
            <a:off x="107504" y="1628799"/>
            <a:ext cx="1510133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300" b="1" dirty="0" smtClean="0">
                <a:solidFill>
                  <a:schemeClr val="bg1"/>
                </a:solidFill>
              </a:rPr>
              <a:t>Datos</a:t>
            </a:r>
            <a:endParaRPr lang="es-AR" sz="2300" b="1" dirty="0">
              <a:solidFill>
                <a:schemeClr val="bg1"/>
              </a:solidFill>
            </a:endParaRPr>
          </a:p>
        </p:txBody>
      </p:sp>
      <p:sp>
        <p:nvSpPr>
          <p:cNvPr id="63" name="Ovale 6"/>
          <p:cNvSpPr/>
          <p:nvPr/>
        </p:nvSpPr>
        <p:spPr>
          <a:xfrm>
            <a:off x="7524328" y="1628799"/>
            <a:ext cx="1522677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300" b="1" dirty="0" smtClean="0">
                <a:solidFill>
                  <a:schemeClr val="bg1"/>
                </a:solidFill>
              </a:rPr>
              <a:t>Acción</a:t>
            </a:r>
            <a:endParaRPr lang="es-AR" sz="2300" b="1" dirty="0">
              <a:solidFill>
                <a:schemeClr val="bg1"/>
              </a:solidFill>
            </a:endParaRPr>
          </a:p>
        </p:txBody>
      </p:sp>
      <p:grpSp>
        <p:nvGrpSpPr>
          <p:cNvPr id="2" name="Gruppo 48"/>
          <p:cNvGrpSpPr/>
          <p:nvPr/>
        </p:nvGrpSpPr>
        <p:grpSpPr>
          <a:xfrm>
            <a:off x="107504" y="2206177"/>
            <a:ext cx="2131667" cy="1654870"/>
            <a:chOff x="-393337" y="2650812"/>
            <a:chExt cx="2319323" cy="2183916"/>
          </a:xfrm>
        </p:grpSpPr>
        <p:sp>
          <p:nvSpPr>
            <p:cNvPr id="75" name="Rettangolo arrotondato 8"/>
            <p:cNvSpPr/>
            <p:nvPr/>
          </p:nvSpPr>
          <p:spPr>
            <a:xfrm>
              <a:off x="-393337" y="3167331"/>
              <a:ext cx="2319323" cy="1667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smtClean="0">
                  <a:solidFill>
                    <a:schemeClr val="tx1"/>
                  </a:solidFill>
                </a:rPr>
                <a:t>Detección de casos y Recolección  de manera continua y sistemática</a:t>
              </a:r>
              <a:endParaRPr lang="es-AR" b="1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Connettore 2 18"/>
            <p:cNvCxnSpPr>
              <a:stCxn id="75" idx="0"/>
            </p:cNvCxnSpPr>
            <p:nvPr/>
          </p:nvCxnSpPr>
          <p:spPr>
            <a:xfrm flipV="1">
              <a:off x="766325" y="2650812"/>
              <a:ext cx="266687" cy="516519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e 15"/>
          <p:cNvSpPr/>
          <p:nvPr/>
        </p:nvSpPr>
        <p:spPr>
          <a:xfrm>
            <a:off x="1763688" y="1628800"/>
            <a:ext cx="2232248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300" b="1" spc="-60" dirty="0" smtClean="0">
                <a:solidFill>
                  <a:schemeClr val="bg1"/>
                </a:solidFill>
              </a:rPr>
              <a:t>Información</a:t>
            </a:r>
            <a:endParaRPr lang="es-AR" sz="2300" b="1" spc="-60" dirty="0">
              <a:solidFill>
                <a:schemeClr val="bg1"/>
              </a:solidFill>
            </a:endParaRPr>
          </a:p>
        </p:txBody>
      </p:sp>
      <p:sp>
        <p:nvSpPr>
          <p:cNvPr id="66" name="Ovale 16"/>
          <p:cNvSpPr/>
          <p:nvPr/>
        </p:nvSpPr>
        <p:spPr>
          <a:xfrm>
            <a:off x="4139952" y="1628799"/>
            <a:ext cx="2592288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spc="-60" dirty="0" smtClean="0">
                <a:solidFill>
                  <a:schemeClr val="bg1"/>
                </a:solidFill>
              </a:rPr>
              <a:t>Conocimiento</a:t>
            </a:r>
            <a:endParaRPr lang="es-AR" sz="2300" b="1" spc="-60" dirty="0">
              <a:solidFill>
                <a:schemeClr val="bg1"/>
              </a:solidFill>
            </a:endParaRPr>
          </a:p>
        </p:txBody>
      </p:sp>
      <p:pic>
        <p:nvPicPr>
          <p:cNvPr id="84" name="Picture 6" descr="spina-755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7544" y="4293096"/>
            <a:ext cx="1477357" cy="10313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85 CuadroTexto"/>
          <p:cNvSpPr txBox="1"/>
          <p:nvPr/>
        </p:nvSpPr>
        <p:spPr>
          <a:xfrm>
            <a:off x="107504" y="530120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AR" sz="1600" b="1" i="1" dirty="0" smtClean="0">
                <a:solidFill>
                  <a:schemeClr val="accent4">
                    <a:lumMod val="75000"/>
                  </a:schemeClr>
                </a:solidFill>
              </a:rPr>
              <a:t>Recién nacido con </a:t>
            </a:r>
            <a:r>
              <a:rPr lang="es-ES_tradnl" altLang="es-AR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mielomeningocele</a:t>
            </a:r>
            <a:r>
              <a:rPr lang="es-ES_tradnl" altLang="es-AR" sz="1600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s-AR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" name="49 Grupo"/>
          <p:cNvGrpSpPr/>
          <p:nvPr/>
        </p:nvGrpSpPr>
        <p:grpSpPr>
          <a:xfrm>
            <a:off x="2123728" y="2201256"/>
            <a:ext cx="1944216" cy="3919335"/>
            <a:chOff x="2123728" y="2273264"/>
            <a:chExt cx="1944216" cy="3919335"/>
          </a:xfrm>
        </p:grpSpPr>
        <p:cxnSp>
          <p:nvCxnSpPr>
            <p:cNvPr id="60" name="Connettore 2 18"/>
            <p:cNvCxnSpPr/>
            <p:nvPr/>
          </p:nvCxnSpPr>
          <p:spPr>
            <a:xfrm rot="5400000" flipH="1" flipV="1">
              <a:off x="2872501" y="2470445"/>
              <a:ext cx="399126" cy="4764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48 Grupo"/>
            <p:cNvGrpSpPr/>
            <p:nvPr/>
          </p:nvGrpSpPr>
          <p:grpSpPr>
            <a:xfrm>
              <a:off x="2123728" y="2348801"/>
              <a:ext cx="1944216" cy="3843798"/>
              <a:chOff x="2123728" y="2348801"/>
              <a:chExt cx="1944216" cy="3843798"/>
            </a:xfrm>
          </p:grpSpPr>
          <p:grpSp>
            <p:nvGrpSpPr>
              <p:cNvPr id="5" name="40 Grupo"/>
              <p:cNvGrpSpPr/>
              <p:nvPr/>
            </p:nvGrpSpPr>
            <p:grpSpPr>
              <a:xfrm>
                <a:off x="2269225" y="2348801"/>
                <a:ext cx="1582696" cy="2664377"/>
                <a:chOff x="1818617" y="2408536"/>
                <a:chExt cx="1722024" cy="4322419"/>
              </a:xfrm>
            </p:grpSpPr>
            <p:grpSp>
              <p:nvGrpSpPr>
                <p:cNvPr id="6" name="Gruppo 51"/>
                <p:cNvGrpSpPr/>
                <p:nvPr/>
              </p:nvGrpSpPr>
              <p:grpSpPr>
                <a:xfrm>
                  <a:off x="1857355" y="2408536"/>
                  <a:ext cx="1683285" cy="2412639"/>
                  <a:chOff x="2071669" y="2719165"/>
                  <a:chExt cx="1683285" cy="1962607"/>
                </a:xfrm>
                <a:solidFill>
                  <a:schemeClr val="accent5">
                    <a:lumMod val="40000"/>
                    <a:lumOff val="60000"/>
                  </a:schemeClr>
                </a:solidFill>
              </p:grpSpPr>
              <p:sp>
                <p:nvSpPr>
                  <p:cNvPr id="71" name="Rettangolo arrotondato 9"/>
                  <p:cNvSpPr/>
                  <p:nvPr/>
                </p:nvSpPr>
                <p:spPr>
                  <a:xfrm>
                    <a:off x="2071669" y="3142490"/>
                    <a:ext cx="1683285" cy="1539282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b="1" dirty="0" smtClean="0">
                        <a:solidFill>
                          <a:schemeClr val="tx1"/>
                        </a:solidFill>
                      </a:rPr>
                      <a:t>Los datos se validan,  </a:t>
                    </a:r>
                    <a:r>
                      <a:rPr lang="es-ES" b="1" dirty="0" smtClean="0">
                        <a:solidFill>
                          <a:schemeClr val="tx1"/>
                        </a:solidFill>
                      </a:rPr>
                      <a:t>       clasifican</a:t>
                    </a:r>
                    <a:r>
                      <a:rPr lang="es-ES" b="1" dirty="0" smtClean="0">
                        <a:solidFill>
                          <a:schemeClr val="tx1"/>
                        </a:solidFill>
                      </a:rPr>
                      <a:t>,       analizan </a:t>
                    </a:r>
                    <a:endParaRPr lang="es-AR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2" name="Connettore 2 20"/>
                  <p:cNvCxnSpPr>
                    <a:endCxn id="65" idx="4"/>
                  </p:cNvCxnSpPr>
                  <p:nvPr/>
                </p:nvCxnSpPr>
                <p:spPr>
                  <a:xfrm flipV="1">
                    <a:off x="2673240" y="2719165"/>
                    <a:ext cx="24029" cy="276217"/>
                  </a:xfrm>
                  <a:prstGeom prst="straightConnector1">
                    <a:avLst/>
                  </a:prstGeom>
                  <a:grpFill/>
                  <a:ln w="38100">
                    <a:noFill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0" name="Picture 4" descr="Resultado de imagen para grafico de barra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818617" y="5082866"/>
                  <a:ext cx="1722024" cy="164808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7" name="86 CuadroTexto"/>
              <p:cNvSpPr txBox="1"/>
              <p:nvPr/>
            </p:nvSpPr>
            <p:spPr>
              <a:xfrm>
                <a:off x="2123728" y="4869160"/>
                <a:ext cx="19442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_tradnl" altLang="es-AR" sz="1600" i="1" dirty="0" smtClean="0"/>
              </a:p>
              <a:p>
                <a:pPr algn="ctr"/>
                <a:endParaRPr lang="es-ES_tradnl" altLang="es-AR" sz="1600" i="1" dirty="0" smtClean="0"/>
              </a:p>
              <a:p>
                <a:pPr algn="ctr"/>
                <a:r>
                  <a:rPr lang="es-ES_tradnl" altLang="es-AR" sz="1600" b="1" i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Prevalencia de MMC = 5,73 x 10.000  nacimientos</a:t>
                </a:r>
                <a:endParaRPr lang="es-AR" sz="1600" b="1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" name="47 Grupo"/>
          <p:cNvGrpSpPr/>
          <p:nvPr/>
        </p:nvGrpSpPr>
        <p:grpSpPr>
          <a:xfrm>
            <a:off x="3851920" y="2157221"/>
            <a:ext cx="2736304" cy="4656155"/>
            <a:chOff x="3851920" y="2229229"/>
            <a:chExt cx="2736304" cy="4656155"/>
          </a:xfrm>
        </p:grpSpPr>
        <p:grpSp>
          <p:nvGrpSpPr>
            <p:cNvPr id="8" name="39 Grupo"/>
            <p:cNvGrpSpPr/>
            <p:nvPr/>
          </p:nvGrpSpPr>
          <p:grpSpPr>
            <a:xfrm>
              <a:off x="3923928" y="2229229"/>
              <a:ext cx="2664296" cy="2875242"/>
              <a:chOff x="3618988" y="2214555"/>
              <a:chExt cx="2898840" cy="4664507"/>
            </a:xfrm>
          </p:grpSpPr>
          <p:cxnSp>
            <p:nvCxnSpPr>
              <p:cNvPr id="78" name="Connettore 2 18"/>
              <p:cNvCxnSpPr/>
              <p:nvPr/>
            </p:nvCxnSpPr>
            <p:spPr>
              <a:xfrm rot="16200000" flipH="1">
                <a:off x="4828427" y="2566874"/>
                <a:ext cx="709820" cy="5182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uppo 52"/>
              <p:cNvGrpSpPr/>
              <p:nvPr/>
            </p:nvGrpSpPr>
            <p:grpSpPr>
              <a:xfrm>
                <a:off x="3618988" y="2408534"/>
                <a:ext cx="2898840" cy="2920598"/>
                <a:chOff x="4087672" y="2809062"/>
                <a:chExt cx="2723153" cy="1705044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cxnSp>
              <p:nvCxnSpPr>
                <p:cNvPr id="82" name="Connettore 2 22"/>
                <p:cNvCxnSpPr>
                  <a:stCxn id="66" idx="4"/>
                </p:cNvCxnSpPr>
                <p:nvPr/>
              </p:nvCxnSpPr>
              <p:spPr>
                <a:xfrm flipH="1">
                  <a:off x="5466685" y="2809062"/>
                  <a:ext cx="166560" cy="198231"/>
                </a:xfrm>
                <a:prstGeom prst="straightConnector1">
                  <a:avLst/>
                </a:prstGeom>
                <a:grpFill/>
                <a:ln w="38100">
                  <a:noFill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ettangolo arrotondato 10"/>
                <p:cNvSpPr/>
                <p:nvPr/>
              </p:nvSpPr>
              <p:spPr>
                <a:xfrm>
                  <a:off x="4087672" y="3112873"/>
                  <a:ext cx="2723153" cy="1401233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b="1" dirty="0" smtClean="0">
                      <a:solidFill>
                        <a:schemeClr val="tx1"/>
                      </a:solidFill>
                    </a:rPr>
                    <a:t>La información se interpreta y comunica a eq.de salud, comunidad, </a:t>
                  </a:r>
                </a:p>
                <a:p>
                  <a:pPr algn="ctr"/>
                  <a:r>
                    <a:rPr lang="es-ES" b="1" dirty="0" smtClean="0">
                      <a:solidFill>
                        <a:schemeClr val="tx1"/>
                      </a:solidFill>
                    </a:rPr>
                    <a:t>investigadores, funcionarios</a:t>
                  </a:r>
                  <a:endParaRPr lang="es-AR" b="1" dirty="0" smtClean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1" name="Picture 10" descr="Resultado de imagen para conocimient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32376" y="5445949"/>
                <a:ext cx="2151822" cy="1433113"/>
              </a:xfrm>
              <a:prstGeom prst="rect">
                <a:avLst/>
              </a:prstGeom>
              <a:noFill/>
            </p:spPr>
          </p:pic>
        </p:grpSp>
        <p:sp>
          <p:nvSpPr>
            <p:cNvPr id="88" name="87 CuadroTexto"/>
            <p:cNvSpPr txBox="1"/>
            <p:nvPr/>
          </p:nvSpPr>
          <p:spPr>
            <a:xfrm>
              <a:off x="3851920" y="4823281"/>
              <a:ext cx="27363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altLang="es-AR" sz="1600" i="1" dirty="0" smtClean="0"/>
            </a:p>
            <a:p>
              <a:pPr algn="ctr"/>
              <a:endParaRPr lang="es-ES_tradnl" altLang="es-AR" sz="1600" i="1" dirty="0" smtClean="0"/>
            </a:p>
            <a:p>
              <a:pPr algn="ctr"/>
              <a:r>
                <a:rPr lang="es-ES_tradnl" altLang="es-AR" sz="16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Prevalencia global = a la literatura, pero existe un </a:t>
              </a:r>
              <a:r>
                <a:rPr lang="es-ES_tradnl" altLang="es-AR" sz="1600" b="1" i="1" dirty="0" err="1" smtClean="0">
                  <a:solidFill>
                    <a:schemeClr val="accent4">
                      <a:lumMod val="75000"/>
                    </a:schemeClr>
                  </a:solidFill>
                </a:rPr>
                <a:t>cluster</a:t>
              </a:r>
              <a:r>
                <a:rPr lang="es-ES_tradnl" altLang="es-AR" sz="16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 en la Región X.</a:t>
              </a:r>
            </a:p>
            <a:p>
              <a:pPr algn="ctr"/>
              <a:endParaRPr lang="es-ES_tradnl" altLang="es-AR" sz="1600" b="1" i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es-ES_tradnl" altLang="es-AR" sz="16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Se comunica el N° de             casos anuales esperados</a:t>
              </a:r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-108520" y="18864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Vigilancia de</a:t>
            </a:r>
          </a:p>
          <a:p>
            <a:pPr algn="ctr"/>
            <a:r>
              <a:rPr lang="es-AR" sz="3600" dirty="0" smtClean="0"/>
              <a:t>defectos congénitos</a:t>
            </a:r>
            <a:endParaRPr lang="es-ES" sz="3600" dirty="0"/>
          </a:p>
        </p:txBody>
      </p:sp>
      <p:grpSp>
        <p:nvGrpSpPr>
          <p:cNvPr id="10" name="46 Grupo"/>
          <p:cNvGrpSpPr/>
          <p:nvPr/>
        </p:nvGrpSpPr>
        <p:grpSpPr>
          <a:xfrm>
            <a:off x="6516216" y="2245289"/>
            <a:ext cx="2736304" cy="4568087"/>
            <a:chOff x="6516216" y="2317297"/>
            <a:chExt cx="2736304" cy="4568087"/>
          </a:xfrm>
        </p:grpSpPr>
        <p:cxnSp>
          <p:nvCxnSpPr>
            <p:cNvPr id="46" name="Connettore 2 18"/>
            <p:cNvCxnSpPr/>
            <p:nvPr/>
          </p:nvCxnSpPr>
          <p:spPr>
            <a:xfrm rot="5400000" flipH="1" flipV="1">
              <a:off x="8042462" y="2546061"/>
              <a:ext cx="399126" cy="4764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o 49"/>
            <p:cNvGrpSpPr/>
            <p:nvPr/>
          </p:nvGrpSpPr>
          <p:grpSpPr>
            <a:xfrm>
              <a:off x="6732241" y="2317297"/>
              <a:ext cx="2376263" cy="2089051"/>
              <a:chOff x="6605391" y="2805328"/>
              <a:chExt cx="2477590" cy="2078891"/>
            </a:xfrm>
            <a:solidFill>
              <a:schemeClr val="accent5">
                <a:lumMod val="75000"/>
              </a:schemeClr>
            </a:solidFill>
          </p:grpSpPr>
          <p:cxnSp>
            <p:nvCxnSpPr>
              <p:cNvPr id="73" name="Connettore 2 27"/>
              <p:cNvCxnSpPr/>
              <p:nvPr/>
            </p:nvCxnSpPr>
            <p:spPr>
              <a:xfrm rot="5400000" flipH="1" flipV="1">
                <a:off x="8078695" y="2945476"/>
                <a:ext cx="342184" cy="61888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ttangolo arrotondato 11"/>
              <p:cNvSpPr/>
              <p:nvPr/>
            </p:nvSpPr>
            <p:spPr>
              <a:xfrm>
                <a:off x="6605391" y="3123389"/>
                <a:ext cx="2477590" cy="176083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endParaRPr lang="es-ES" b="1" dirty="0" smtClean="0">
                  <a:solidFill>
                    <a:schemeClr val="tx1"/>
                  </a:solidFill>
                </a:endParaRPr>
              </a:p>
              <a:p>
                <a:pPr marL="261938" indent="-261938">
                  <a:buFont typeface="Arial" pitchFamily="34" charset="0"/>
                  <a:buChar char="•"/>
                </a:pPr>
                <a:r>
                  <a:rPr lang="es-ES" b="1" dirty="0" smtClean="0">
                    <a:solidFill>
                      <a:schemeClr val="tx1"/>
                    </a:solidFill>
                  </a:rPr>
                  <a:t>Intervenciones poblacionales.</a:t>
                </a:r>
              </a:p>
              <a:p>
                <a:pPr marL="261938" indent="-261938">
                  <a:buFont typeface="Arial" pitchFamily="34" charset="0"/>
                  <a:buChar char="•"/>
                </a:pPr>
                <a:r>
                  <a:rPr lang="es-ES" b="1" dirty="0" smtClean="0">
                    <a:solidFill>
                      <a:schemeClr val="tx1"/>
                    </a:solidFill>
                  </a:rPr>
                  <a:t>Cuidado de los pacientes.</a:t>
                </a:r>
              </a:p>
              <a:p>
                <a:pPr marL="261938" indent="-261938">
                  <a:buFont typeface="Arial" pitchFamily="34" charset="0"/>
                  <a:buChar char="•"/>
                </a:pPr>
                <a:r>
                  <a:rPr lang="es-ES" b="1" dirty="0" smtClean="0">
                    <a:solidFill>
                      <a:schemeClr val="tx1"/>
                    </a:solidFill>
                  </a:rPr>
                  <a:t>Hipótesis para </a:t>
                </a:r>
                <a:r>
                  <a:rPr lang="es-ES" b="1" dirty="0" err="1" smtClean="0">
                    <a:solidFill>
                      <a:schemeClr val="tx1"/>
                    </a:solidFill>
                  </a:rPr>
                  <a:t>est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. epidemiológicos.</a:t>
                </a:r>
              </a:p>
              <a:p>
                <a:pPr algn="ctr"/>
                <a:endParaRPr lang="es-AR" b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88 CuadroTexto"/>
            <p:cNvSpPr txBox="1"/>
            <p:nvPr/>
          </p:nvSpPr>
          <p:spPr>
            <a:xfrm>
              <a:off x="6516216" y="4823281"/>
              <a:ext cx="27363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_tradnl" altLang="es-AR" sz="1600" i="1" dirty="0" smtClean="0"/>
            </a:p>
            <a:p>
              <a:pPr algn="ctr"/>
              <a:endParaRPr lang="es-ES_tradnl" altLang="es-AR" sz="1600" i="1" dirty="0" smtClean="0"/>
            </a:p>
            <a:p>
              <a:pPr algn="ctr"/>
              <a:r>
                <a:rPr lang="es-ES_tradnl" altLang="es-AR" sz="1600" b="1" i="1" u="sng" dirty="0" smtClean="0">
                  <a:solidFill>
                    <a:schemeClr val="accent4">
                      <a:lumMod val="75000"/>
                    </a:schemeClr>
                  </a:solidFill>
                </a:rPr>
                <a:t>En la Región X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s-ES_tradnl" altLang="es-AR" sz="16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Especialistas necesarios.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s-ES_tradnl" altLang="es-AR" sz="16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Campaña educativa sobre beneficios del ácido fólico.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s-ES_tradnl" altLang="es-AR" sz="16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Investigaciones sobre    otros factores de riesgo.</a:t>
              </a:r>
            </a:p>
          </p:txBody>
        </p:sp>
      </p:grpSp>
      <p:sp>
        <p:nvSpPr>
          <p:cNvPr id="53" name="52 Explosión 2"/>
          <p:cNvSpPr/>
          <p:nvPr/>
        </p:nvSpPr>
        <p:spPr>
          <a:xfrm rot="587295">
            <a:off x="4874196" y="-105510"/>
            <a:ext cx="4323280" cy="1864847"/>
          </a:xfrm>
          <a:prstGeom prst="irregularSeal2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CuadroTexto"/>
          <p:cNvSpPr txBox="1"/>
          <p:nvPr/>
        </p:nvSpPr>
        <p:spPr>
          <a:xfrm>
            <a:off x="5652120" y="46926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 smtClean="0">
                <a:solidFill>
                  <a:schemeClr val="bg1"/>
                </a:solidFill>
              </a:rPr>
              <a:t>Información sobre PREVALENCIA de AC 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"/>
          <p:cNvSpPr/>
          <p:nvPr/>
        </p:nvSpPr>
        <p:spPr>
          <a:xfrm>
            <a:off x="6643702" y="1000108"/>
            <a:ext cx="1285852" cy="5857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5286380" y="1000108"/>
            <a:ext cx="1357322" cy="585789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4000496" y="1000108"/>
            <a:ext cx="1285852" cy="5857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2643174" y="1000108"/>
            <a:ext cx="1357322" cy="585789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0" y="1000108"/>
            <a:ext cx="1571604" cy="585789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357322" y="1000108"/>
            <a:ext cx="1285852" cy="5857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028" name="12 CuadroTexto"/>
          <p:cNvSpPr txBox="1">
            <a:spLocks noChangeArrowheads="1"/>
          </p:cNvSpPr>
          <p:nvPr/>
        </p:nvSpPr>
        <p:spPr bwMode="auto">
          <a:xfrm>
            <a:off x="500063" y="1643063"/>
            <a:ext cx="80724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Wingdings" pitchFamily="2" charset="2"/>
              <a:buChar char="§"/>
            </a:pPr>
            <a:endParaRPr lang="es-AR" sz="3200" b="0">
              <a:solidFill>
                <a:schemeClr val="tx1"/>
              </a:solidFill>
              <a:latin typeface="Calibri" pitchFamily="34" charset="0"/>
            </a:endParaRPr>
          </a:p>
          <a:p>
            <a:pPr marL="271463" indent="-271463">
              <a:buFont typeface="Wingdings" pitchFamily="2" charset="2"/>
              <a:buChar char="§"/>
            </a:pPr>
            <a:endParaRPr lang="es-AR" sz="3200" b="0">
              <a:solidFill>
                <a:schemeClr val="tx1"/>
              </a:solidFill>
              <a:latin typeface="Calibri" pitchFamily="34" charset="0"/>
            </a:endParaRPr>
          </a:p>
          <a:p>
            <a:pPr marL="271463" indent="-271463">
              <a:buFont typeface="Wingdings" pitchFamily="2" charset="2"/>
              <a:buChar char="§"/>
            </a:pPr>
            <a:endParaRPr lang="es-ES" sz="3200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4" descr="logoHIPOACU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122" y="1928802"/>
            <a:ext cx="1949720" cy="67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214282" y="6334804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2000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4" name="Picture 6" descr="https://encrypted-tbn0.google.com/images?q=tbn:ANd9GcRiF3dzaAE2w3PZqpiTBr8OFtxoh0a37tRHwYWMpLXpaJpgg3WF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06" y="5357826"/>
            <a:ext cx="413454" cy="44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1 CuadroTexto"/>
          <p:cNvSpPr txBox="1">
            <a:spLocks noChangeArrowheads="1"/>
          </p:cNvSpPr>
          <p:nvPr/>
        </p:nvSpPr>
        <p:spPr bwMode="auto">
          <a:xfrm>
            <a:off x="-71470" y="5786454"/>
            <a:ext cx="182669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Línea Salud Fetal</a:t>
            </a: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0800-4442111</a:t>
            </a:r>
            <a:endParaRPr lang="es-A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98038" y="4620614"/>
            <a:ext cx="1223962" cy="1069485"/>
            <a:chOff x="670" y="3951"/>
            <a:chExt cx="1224" cy="1544"/>
          </a:xfrm>
        </p:grpSpPr>
        <p:pic>
          <p:nvPicPr>
            <p:cNvPr id="18" name="Picture 12" descr="acid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" y="3951"/>
              <a:ext cx="1224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670" y="4776"/>
              <a:ext cx="1224" cy="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300" b="1" dirty="0"/>
                <a:t>Acido fólico. Ley </a:t>
              </a:r>
              <a:r>
                <a:rPr lang="es-ES" sz="1300" b="1" dirty="0" smtClean="0"/>
                <a:t>25.630</a:t>
              </a:r>
              <a:endParaRPr lang="es-ES" sz="1300" b="1" dirty="0"/>
            </a:p>
          </p:txBody>
        </p:sp>
      </p:grpSp>
      <p:pic>
        <p:nvPicPr>
          <p:cNvPr id="20" name="19 Imagen" descr="rubeol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3923" y="4357695"/>
            <a:ext cx="13165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9 CuadroTexto"/>
          <p:cNvSpPr txBox="1">
            <a:spLocks noChangeArrowheads="1"/>
          </p:cNvSpPr>
          <p:nvPr/>
        </p:nvSpPr>
        <p:spPr bwMode="auto">
          <a:xfrm>
            <a:off x="2755360" y="5143512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2003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9 CuadroTexto"/>
          <p:cNvSpPr txBox="1">
            <a:spLocks noChangeArrowheads="1"/>
          </p:cNvSpPr>
          <p:nvPr/>
        </p:nvSpPr>
        <p:spPr bwMode="auto">
          <a:xfrm>
            <a:off x="1469340" y="5763300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2002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9 CuadroTexto"/>
          <p:cNvSpPr txBox="1">
            <a:spLocks noChangeArrowheads="1"/>
          </p:cNvSpPr>
          <p:nvPr/>
        </p:nvSpPr>
        <p:spPr bwMode="auto">
          <a:xfrm>
            <a:off x="4214810" y="4071942"/>
            <a:ext cx="1226536" cy="4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2007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0942" y="3143248"/>
            <a:ext cx="1134001" cy="100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9 CuadroTexto"/>
          <p:cNvSpPr txBox="1">
            <a:spLocks noChangeArrowheads="1"/>
          </p:cNvSpPr>
          <p:nvPr/>
        </p:nvSpPr>
        <p:spPr bwMode="auto">
          <a:xfrm>
            <a:off x="5572132" y="3548722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2008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 bwMode="auto">
          <a:xfrm>
            <a:off x="4000496" y="4572008"/>
            <a:ext cx="2357454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err="1" smtClean="0"/>
              <a:t>fenilcetonuria</a:t>
            </a:r>
            <a:r>
              <a:rPr lang="es-ES" sz="1400" dirty="0" smtClean="0"/>
              <a:t>, 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smtClean="0"/>
              <a:t>hipotiroidismo neonatal,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smtClean="0"/>
              <a:t>fibrosis quística, 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err="1" smtClean="0"/>
              <a:t>galactocemia</a:t>
            </a:r>
            <a:r>
              <a:rPr lang="es-ES" sz="1400" dirty="0" smtClean="0"/>
              <a:t>, 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smtClean="0"/>
              <a:t>hiperplasia </a:t>
            </a:r>
            <a:r>
              <a:rPr lang="es-ES" sz="1400" dirty="0" err="1" smtClean="0"/>
              <a:t>suprarenal</a:t>
            </a:r>
            <a:r>
              <a:rPr lang="es-ES" sz="1400" dirty="0" smtClean="0"/>
              <a:t> congénita,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smtClean="0"/>
              <a:t>deficiencia de </a:t>
            </a:r>
            <a:r>
              <a:rPr lang="es-ES" sz="1400" dirty="0" err="1" smtClean="0"/>
              <a:t>biotinidasa</a:t>
            </a:r>
            <a:r>
              <a:rPr lang="es-ES" sz="1400" dirty="0" smtClean="0"/>
              <a:t>, 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smtClean="0"/>
              <a:t>retinopatía del prematuro, </a:t>
            </a:r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err="1" smtClean="0"/>
              <a:t>Chagas</a:t>
            </a:r>
            <a:endParaRPr lang="es-ES" sz="1400" dirty="0" smtClean="0"/>
          </a:p>
          <a:p>
            <a:pPr marL="174625" indent="-174625">
              <a:lnSpc>
                <a:spcPts val="1680"/>
              </a:lnSpc>
              <a:buFont typeface="Arial" pitchFamily="34" charset="0"/>
              <a:buChar char="•"/>
            </a:pPr>
            <a:r>
              <a:rPr lang="es-ES" sz="1400" dirty="0" smtClean="0"/>
              <a:t>Sífilis</a:t>
            </a:r>
            <a:endParaRPr lang="es-ES" sz="1400" b="1" dirty="0">
              <a:latin typeface="Calibri" pitchFamily="34" charset="0"/>
            </a:endParaRPr>
          </a:p>
        </p:txBody>
      </p:sp>
      <p:pic>
        <p:nvPicPr>
          <p:cNvPr id="129029" name="Picture 5" descr="home_ccc_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4986" y="2736856"/>
            <a:ext cx="1137278" cy="83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 bwMode="auto">
          <a:xfrm>
            <a:off x="2541046" y="3786190"/>
            <a:ext cx="153088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sz="1600" b="1" dirty="0" smtClean="0">
                <a:latin typeface="Calibri" pitchFamily="34" charset="0"/>
              </a:rPr>
              <a:t> doble viral en  </a:t>
            </a:r>
          </a:p>
          <a:p>
            <a:pPr algn="ctr">
              <a:lnSpc>
                <a:spcPts val="1680"/>
              </a:lnSpc>
            </a:pPr>
            <a:r>
              <a:rPr lang="es-AR" sz="1600" b="1" dirty="0" smtClean="0">
                <a:latin typeface="Calibri" pitchFamily="34" charset="0"/>
              </a:rPr>
              <a:t>el puerperio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30" name="9 CuadroTexto"/>
          <p:cNvSpPr txBox="1">
            <a:spLocks noChangeArrowheads="1"/>
          </p:cNvSpPr>
          <p:nvPr/>
        </p:nvSpPr>
        <p:spPr bwMode="auto">
          <a:xfrm>
            <a:off x="6660232" y="2636912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2010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12 CuadroTexto"/>
          <p:cNvSpPr txBox="1">
            <a:spLocks noChangeArrowheads="1"/>
          </p:cNvSpPr>
          <p:nvPr/>
        </p:nvSpPr>
        <p:spPr bwMode="auto">
          <a:xfrm>
            <a:off x="251520" y="116632"/>
            <a:ext cx="88924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2913" indent="-442913" algn="ctr"/>
            <a:r>
              <a:rPr lang="es-AR" sz="3200" b="0" dirty="0">
                <a:solidFill>
                  <a:schemeClr val="tx1"/>
                </a:solidFill>
                <a:latin typeface="Calibri" pitchFamily="34" charset="0"/>
              </a:rPr>
              <a:t>Creación </a:t>
            </a:r>
            <a:r>
              <a:rPr lang="es-AR" sz="3200" b="0" dirty="0" smtClean="0">
                <a:solidFill>
                  <a:schemeClr val="tx1"/>
                </a:solidFill>
                <a:latin typeface="Calibri" pitchFamily="34" charset="0"/>
              </a:rPr>
              <a:t>de RENAC como parte de otras políticas</a:t>
            </a:r>
            <a:endParaRPr lang="es-AR" sz="3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358082" y="1928802"/>
            <a:ext cx="714380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 bwMode="auto">
          <a:xfrm>
            <a:off x="1285852" y="1214422"/>
            <a:ext cx="1357322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Fortificación con acido fólico</a:t>
            </a:r>
            <a:endParaRPr lang="es-E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 bwMode="auto">
          <a:xfrm>
            <a:off x="71406" y="1214422"/>
            <a:ext cx="1285884" cy="31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SIAT</a:t>
            </a:r>
            <a:endParaRPr lang="es-E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 bwMode="auto">
          <a:xfrm>
            <a:off x="2571736" y="1214422"/>
            <a:ext cx="1500198" cy="5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Vacunación </a:t>
            </a:r>
            <a:r>
              <a:rPr lang="es-AR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antirubeólica</a:t>
            </a:r>
            <a:endParaRPr lang="es-E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 bwMode="auto">
          <a:xfrm>
            <a:off x="4000496" y="1214422"/>
            <a:ext cx="1285884" cy="53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Pesquisa neonatal</a:t>
            </a:r>
            <a:endParaRPr lang="es-E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 bwMode="auto">
          <a:xfrm>
            <a:off x="5214942" y="1181767"/>
            <a:ext cx="1551014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sz="17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Programa de Cardiopatías Congénitas</a:t>
            </a:r>
            <a:endParaRPr lang="es-ES" sz="17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 bwMode="auto">
          <a:xfrm>
            <a:off x="6521448" y="1183421"/>
            <a:ext cx="1551014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sz="17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Programa de detección de hipoacusias</a:t>
            </a:r>
            <a:endParaRPr lang="es-ES" sz="17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7929586" y="1000108"/>
            <a:ext cx="1357322" cy="585789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9 CuadroTexto"/>
          <p:cNvSpPr txBox="1">
            <a:spLocks noChangeArrowheads="1"/>
          </p:cNvSpPr>
          <p:nvPr/>
        </p:nvSpPr>
        <p:spPr bwMode="auto">
          <a:xfrm>
            <a:off x="8001024" y="2214554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2013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524328" y="2714620"/>
            <a:ext cx="1715082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400" b="0" dirty="0" smtClean="0">
                <a:solidFill>
                  <a:schemeClr val="tx1"/>
                </a:solidFill>
                <a:latin typeface="+mn-lt"/>
                <a:cs typeface="+mn-cs"/>
              </a:rPr>
              <a:t> Atresia </a:t>
            </a:r>
            <a:r>
              <a:rPr lang="es-ES" sz="1400" b="0" dirty="0">
                <a:solidFill>
                  <a:schemeClr val="tx1"/>
                </a:solidFill>
                <a:latin typeface="+mn-lt"/>
                <a:cs typeface="+mn-cs"/>
              </a:rPr>
              <a:t>esofágica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400" b="0" dirty="0">
                <a:solidFill>
                  <a:schemeClr val="tx1"/>
                </a:solidFill>
                <a:latin typeface="+mn-lt"/>
                <a:cs typeface="+mn-cs"/>
              </a:rPr>
              <a:t> Oclusión intestinal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400" b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sz="1400" b="0" dirty="0" err="1">
                <a:solidFill>
                  <a:schemeClr val="tx1"/>
                </a:solidFill>
                <a:latin typeface="+mn-lt"/>
                <a:cs typeface="+mn-cs"/>
              </a:rPr>
              <a:t>Gastrosquisis</a:t>
            </a:r>
            <a:endParaRPr lang="es-ES" sz="1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400" b="0" dirty="0">
                <a:solidFill>
                  <a:schemeClr val="tx1"/>
                </a:solidFill>
                <a:latin typeface="+mn-lt"/>
                <a:cs typeface="+mn-cs"/>
              </a:rPr>
              <a:t> Malformación </a:t>
            </a:r>
            <a:r>
              <a:rPr lang="es-ES" sz="1400" b="0" dirty="0" err="1">
                <a:solidFill>
                  <a:schemeClr val="tx1"/>
                </a:solidFill>
                <a:latin typeface="+mn-lt"/>
                <a:cs typeface="+mn-cs"/>
              </a:rPr>
              <a:t>anorrectal</a:t>
            </a:r>
            <a:endParaRPr lang="es-ES" sz="1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400" b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sz="1400" b="0" dirty="0" err="1">
                <a:solidFill>
                  <a:schemeClr val="tx1"/>
                </a:solidFill>
                <a:latin typeface="+mn-lt"/>
                <a:cs typeface="+mn-cs"/>
              </a:rPr>
              <a:t>Mielomeningocele</a:t>
            </a:r>
            <a:endParaRPr lang="es-ES" sz="1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400" b="0" dirty="0">
                <a:solidFill>
                  <a:schemeClr val="tx1"/>
                </a:solidFill>
                <a:latin typeface="+mn-lt"/>
                <a:cs typeface="+mn-cs"/>
              </a:rPr>
              <a:t> Hidrocefalia congénita</a:t>
            </a:r>
          </a:p>
        </p:txBody>
      </p:sp>
      <p:sp>
        <p:nvSpPr>
          <p:cNvPr id="53" name="52 CuadroTexto"/>
          <p:cNvSpPr txBox="1"/>
          <p:nvPr/>
        </p:nvSpPr>
        <p:spPr bwMode="auto">
          <a:xfrm>
            <a:off x="7715272" y="1183421"/>
            <a:ext cx="1643074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s-AR" sz="17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Cirugías de   alta complejidad</a:t>
            </a:r>
            <a:endParaRPr lang="es-ES" sz="17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6357950" y="5000636"/>
            <a:ext cx="2714612" cy="128588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9 CuadroTexto"/>
          <p:cNvSpPr txBox="1">
            <a:spLocks noChangeArrowheads="1"/>
          </p:cNvSpPr>
          <p:nvPr/>
        </p:nvSpPr>
        <p:spPr bwMode="auto">
          <a:xfrm>
            <a:off x="6516216" y="5763300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1"/>
                </a:solidFill>
                <a:latin typeface="Calibri" pitchFamily="34" charset="0"/>
              </a:rPr>
              <a:t>2009</a:t>
            </a:r>
            <a:endParaRPr lang="es-E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4" name="Imagen 1" descr="nuevo logo renac-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4781" y="5085184"/>
            <a:ext cx="2327699" cy="720080"/>
          </a:xfrm>
          <a:prstGeom prst="rect">
            <a:avLst/>
          </a:prstGeom>
          <a:noFill/>
        </p:spPr>
      </p:pic>
      <p:sp>
        <p:nvSpPr>
          <p:cNvPr id="55" name="54 CuadroTexto"/>
          <p:cNvSpPr txBox="1"/>
          <p:nvPr/>
        </p:nvSpPr>
        <p:spPr>
          <a:xfrm>
            <a:off x="7452320" y="587727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Registro </a:t>
            </a:r>
            <a:r>
              <a:rPr lang="es-AR" sz="1600" dirty="0" smtClean="0">
                <a:sym typeface="Symbol"/>
              </a:rPr>
              <a:t></a:t>
            </a:r>
            <a:r>
              <a:rPr lang="es-AR" sz="1600" dirty="0" smtClean="0"/>
              <a:t> Red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8" y="1212850"/>
            <a:ext cx="8929687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Sistema Oficial de vigilancia</a:t>
            </a:r>
            <a:endParaRPr lang="es-ES" sz="27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688975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dirty="0">
                <a:latin typeface="+mn-lt"/>
              </a:rPr>
              <a:t>    de recién nacidos vivos y </a:t>
            </a:r>
            <a:r>
              <a:rPr lang="es-ES" sz="2700" dirty="0" smtClean="0">
                <a:latin typeface="+mn-lt"/>
              </a:rPr>
              <a:t>fetos muertos </a:t>
            </a:r>
            <a:r>
              <a:rPr lang="es-ES" sz="2700" dirty="0">
                <a:latin typeface="+mn-lt"/>
              </a:rPr>
              <a:t>con AC mayores. </a:t>
            </a:r>
          </a:p>
          <a:p>
            <a:pPr marL="514350" indent="-514350" fontAlgn="auto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 base hospitalaria y con alta cobertura,</a:t>
            </a:r>
          </a:p>
          <a:p>
            <a:pPr marL="536575" lvl="1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dirty="0" smtClean="0">
                <a:latin typeface="+mn-lt"/>
              </a:rPr>
              <a:t>    </a:t>
            </a:r>
            <a:r>
              <a:rPr lang="es-AR" sz="2700" dirty="0" smtClean="0"/>
              <a:t>Fuente de datos única, hasta el alta de los RN del hospital.</a:t>
            </a:r>
            <a:endParaRPr lang="es-AR" sz="2700" dirty="0" smtClean="0">
              <a:latin typeface="+mn-lt"/>
            </a:endParaRPr>
          </a:p>
          <a:p>
            <a:pPr marL="1746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700" dirty="0">
              <a:solidFill>
                <a:srgbClr val="FF0000"/>
              </a:solidFill>
              <a:latin typeface="+mn-lt"/>
            </a:endParaRPr>
          </a:p>
          <a:p>
            <a:pPr marL="174625" lvl="1" indent="-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3.   </a:t>
            </a:r>
            <a:r>
              <a:rPr lang="es-ES" sz="27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Recolección de </a:t>
            </a:r>
            <a:r>
              <a:rPr lang="es-ES" sz="2700" b="1" spc="-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datos: a cargo de </a:t>
            </a:r>
            <a:r>
              <a:rPr lang="es-ES" sz="2700" b="1" spc="-4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neonatólogos</a:t>
            </a:r>
            <a:r>
              <a:rPr lang="es-ES" sz="2700" b="1" spc="-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y pediatras,</a:t>
            </a:r>
            <a:endParaRPr lang="es-ES" sz="2700" b="1" spc="-4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49263" lvl="1" indent="-2746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dirty="0">
                <a:latin typeface="+mn-lt"/>
              </a:rPr>
              <a:t>    </a:t>
            </a:r>
            <a:r>
              <a:rPr lang="es-ES" sz="2700" dirty="0" smtClean="0">
                <a:latin typeface="+mn-lt"/>
              </a:rPr>
              <a:t>Referentes o “</a:t>
            </a:r>
            <a:r>
              <a:rPr lang="es-ES" sz="2700" dirty="0" err="1" smtClean="0">
                <a:latin typeface="+mn-lt"/>
              </a:rPr>
              <a:t>renaqueros</a:t>
            </a:r>
            <a:r>
              <a:rPr lang="es-ES" sz="2700" dirty="0" smtClean="0">
                <a:latin typeface="+mn-lt"/>
              </a:rPr>
              <a:t>” que describen las AC en un campo abierto y recolectan v</a:t>
            </a:r>
            <a:r>
              <a:rPr lang="es-AR" sz="2700" dirty="0" err="1" smtClean="0"/>
              <a:t>ariables</a:t>
            </a:r>
            <a:r>
              <a:rPr lang="es-AR" sz="2700" dirty="0" smtClean="0"/>
              <a:t> básicas. Solamente se averigua sobre factores de riesgo en proyectos especiales.</a:t>
            </a:r>
            <a:endParaRPr lang="es-ES" sz="2700" dirty="0">
              <a:latin typeface="+mn-lt"/>
            </a:endParaRPr>
          </a:p>
          <a:p>
            <a:pPr marL="514350" indent="-514350" fontAlgn="auto">
              <a:spcBef>
                <a:spcPts val="3000"/>
              </a:spcBef>
              <a:spcAft>
                <a:spcPts val="0"/>
              </a:spcAft>
              <a:defRPr/>
            </a:pPr>
            <a:r>
              <a:rPr lang="es-E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4.  Coordinación </a:t>
            </a:r>
            <a:r>
              <a:rPr lang="es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central: </a:t>
            </a:r>
            <a:r>
              <a:rPr lang="es-E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genetistas </a:t>
            </a:r>
            <a:r>
              <a:rPr lang="es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/ </a:t>
            </a:r>
            <a:r>
              <a:rPr lang="es-E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epidemiólogos</a:t>
            </a:r>
            <a:r>
              <a:rPr lang="es-E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full time</a:t>
            </a:r>
            <a:endParaRPr lang="es-ES" sz="27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688975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dirty="0">
                <a:latin typeface="+mn-lt"/>
              </a:rPr>
              <a:t>    </a:t>
            </a:r>
            <a:r>
              <a:rPr lang="es-ES" sz="2700" dirty="0" smtClean="0">
                <a:latin typeface="+mn-lt"/>
              </a:rPr>
              <a:t>Codificación</a:t>
            </a:r>
            <a:r>
              <a:rPr lang="es-ES" sz="2700" dirty="0">
                <a:latin typeface="+mn-lt"/>
              </a:rPr>
              <a:t>, análisis y </a:t>
            </a:r>
            <a:r>
              <a:rPr lang="es-ES" sz="2700" dirty="0" smtClean="0">
                <a:latin typeface="+mn-lt"/>
              </a:rPr>
              <a:t>difusión (reportes y publicaciones).</a:t>
            </a:r>
            <a:endParaRPr lang="es-ES" sz="2700" dirty="0">
              <a:latin typeface="+mn-lt"/>
            </a:endParaRP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" sz="2700" dirty="0">
              <a:latin typeface="+mn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>
                <a:latin typeface="+mj-lt"/>
                <a:ea typeface="+mj-ea"/>
                <a:cs typeface="+mj-cs"/>
              </a:rPr>
              <a:t>Diseño de la RENAC   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4 Grupo"/>
          <p:cNvGrpSpPr/>
          <p:nvPr/>
        </p:nvGrpSpPr>
        <p:grpSpPr>
          <a:xfrm>
            <a:off x="251520" y="692696"/>
            <a:ext cx="8532480" cy="3224462"/>
            <a:chOff x="71968" y="3863262"/>
            <a:chExt cx="5364128" cy="4787116"/>
          </a:xfrm>
        </p:grpSpPr>
        <p:sp>
          <p:nvSpPr>
            <p:cNvPr id="15" name="14 CuadroTexto"/>
            <p:cNvSpPr txBox="1"/>
            <p:nvPr/>
          </p:nvSpPr>
          <p:spPr>
            <a:xfrm>
              <a:off x="72008" y="4776921"/>
              <a:ext cx="5364088" cy="387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3538" indent="-363538">
                <a:lnSpc>
                  <a:spcPct val="93000"/>
                </a:lnSpc>
                <a:spcBef>
                  <a:spcPts val="994"/>
                </a:spcBef>
                <a:buSzPct val="100000"/>
                <a:buFont typeface="Wingdings" pitchFamily="2" charset="2"/>
                <a:buChar char="§"/>
              </a:pPr>
              <a:r>
                <a:rPr lang="en-US" altLang="es-AR" sz="2800" dirty="0" smtClean="0"/>
                <a:t>153 </a:t>
              </a:r>
              <a:r>
                <a:rPr lang="en-US" altLang="es-AR" sz="2800" dirty="0" err="1" smtClean="0"/>
                <a:t>maternidades</a:t>
              </a:r>
              <a:r>
                <a:rPr lang="en-US" altLang="es-AR" sz="2800" dirty="0" smtClean="0"/>
                <a:t> de </a:t>
              </a:r>
              <a:r>
                <a:rPr lang="en-US" altLang="es-AR" sz="2800" dirty="0" err="1" smtClean="0"/>
                <a:t>las</a:t>
              </a:r>
              <a:r>
                <a:rPr lang="en-US" altLang="es-AR" sz="2800" dirty="0" smtClean="0"/>
                <a:t> 24 </a:t>
              </a:r>
              <a:r>
                <a:rPr lang="en-US" altLang="es-AR" sz="2800" dirty="0" err="1" smtClean="0"/>
                <a:t>provincias</a:t>
              </a:r>
              <a:r>
                <a:rPr lang="en-US" altLang="es-AR" sz="2800" dirty="0" smtClean="0"/>
                <a:t> de Argentina.</a:t>
              </a:r>
            </a:p>
            <a:p>
              <a:pPr marL="363538" indent="-363538">
                <a:lnSpc>
                  <a:spcPct val="93000"/>
                </a:lnSpc>
                <a:spcBef>
                  <a:spcPts val="994"/>
                </a:spcBef>
                <a:buSzPct val="100000"/>
                <a:buFont typeface="Wingdings" pitchFamily="2" charset="2"/>
                <a:buChar char="§"/>
              </a:pPr>
              <a:r>
                <a:rPr lang="en-US" altLang="es-AR" sz="2800" dirty="0" smtClean="0"/>
                <a:t>130 de subsector </a:t>
              </a:r>
              <a:r>
                <a:rPr lang="en-US" altLang="es-AR" sz="2800" dirty="0" err="1" smtClean="0"/>
                <a:t>público</a:t>
              </a:r>
              <a:r>
                <a:rPr lang="en-US" altLang="es-AR" sz="2800" dirty="0" smtClean="0"/>
                <a:t> (</a:t>
              </a:r>
              <a:r>
                <a:rPr lang="en-US" altLang="es-AR" sz="2800" dirty="0" err="1" smtClean="0"/>
                <a:t>cobertura</a:t>
              </a:r>
              <a:r>
                <a:rPr lang="en-US" altLang="es-AR" sz="2800" dirty="0" smtClean="0"/>
                <a:t> 59,2%).</a:t>
              </a:r>
            </a:p>
            <a:p>
              <a:pPr marL="363538" indent="-363538">
                <a:lnSpc>
                  <a:spcPct val="93000"/>
                </a:lnSpc>
                <a:spcBef>
                  <a:spcPts val="994"/>
                </a:spcBef>
                <a:buSzPct val="100000"/>
                <a:buFont typeface="Wingdings" pitchFamily="2" charset="2"/>
                <a:buChar char="§"/>
              </a:pPr>
              <a:r>
                <a:rPr lang="es-AR" sz="2800" dirty="0" smtClean="0"/>
                <a:t>265.305 nacimientos examinados.</a:t>
              </a:r>
            </a:p>
            <a:p>
              <a:pPr marL="363538" indent="-363538">
                <a:lnSpc>
                  <a:spcPct val="93000"/>
                </a:lnSpc>
                <a:spcBef>
                  <a:spcPts val="994"/>
                </a:spcBef>
                <a:buSzPct val="100000"/>
                <a:buFont typeface="Wingdings" pitchFamily="2" charset="2"/>
                <a:buChar char="§"/>
              </a:pPr>
              <a:r>
                <a:rPr lang="es-AR" sz="2800" dirty="0" smtClean="0"/>
                <a:t>4.448 casos de RN con DC mayores.</a:t>
              </a:r>
            </a:p>
            <a:p>
              <a:pPr marL="363538" indent="-363538">
                <a:lnSpc>
                  <a:spcPct val="93000"/>
                </a:lnSpc>
                <a:spcBef>
                  <a:spcPts val="994"/>
                </a:spcBef>
                <a:buSzPct val="100000"/>
                <a:buFont typeface="Wingdings" pitchFamily="2" charset="2"/>
                <a:buChar char="§"/>
              </a:pPr>
              <a:r>
                <a:rPr lang="es-AR" sz="2800" dirty="0" smtClean="0"/>
                <a:t>Prevalencia al nacimiento: 1,68% (1,63 – 1,73).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62507" y="3863262"/>
              <a:ext cx="4392488" cy="77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s-AR" sz="2800" b="1" dirty="0" err="1" smtClean="0"/>
                <a:t>Reporte</a:t>
              </a:r>
              <a:r>
                <a:rPr lang="en-US" altLang="es-AR" sz="2800" b="1" dirty="0" smtClean="0"/>
                <a:t> 2019</a:t>
              </a:r>
              <a:endParaRPr lang="es-AR" sz="2800" b="1" dirty="0"/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71968" y="4653136"/>
              <a:ext cx="4212000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17 Rectángulo redondeado"/>
          <p:cNvSpPr/>
          <p:nvPr/>
        </p:nvSpPr>
        <p:spPr>
          <a:xfrm>
            <a:off x="1187624" y="4509120"/>
            <a:ext cx="5796136" cy="15841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31640" y="4581128"/>
            <a:ext cx="5472608" cy="15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93000"/>
              </a:lnSpc>
              <a:spcBef>
                <a:spcPts val="994"/>
              </a:spcBef>
              <a:buSzPct val="100000"/>
            </a:pPr>
            <a:r>
              <a:rPr lang="es-AR" sz="2800" b="1" dirty="0" smtClean="0"/>
              <a:t>2.202.994 nacimientos </a:t>
            </a:r>
          </a:p>
          <a:p>
            <a:pPr marL="174625" indent="-174625">
              <a:lnSpc>
                <a:spcPct val="93000"/>
              </a:lnSpc>
              <a:spcBef>
                <a:spcPts val="994"/>
              </a:spcBef>
              <a:buSzPct val="100000"/>
            </a:pPr>
            <a:r>
              <a:rPr lang="es-AR" sz="2800" b="1" dirty="0" smtClean="0"/>
              <a:t>35.126 casos</a:t>
            </a:r>
          </a:p>
          <a:p>
            <a:pPr marL="174625" indent="-174625">
              <a:lnSpc>
                <a:spcPct val="93000"/>
              </a:lnSpc>
              <a:spcBef>
                <a:spcPts val="994"/>
              </a:spcBef>
              <a:buSzPct val="100000"/>
            </a:pPr>
            <a:r>
              <a:rPr lang="en-US" altLang="es-AR" sz="2800" b="1" dirty="0" smtClean="0"/>
              <a:t>300 </a:t>
            </a:r>
            <a:r>
              <a:rPr lang="en-US" altLang="es-AR" sz="2800" b="1" dirty="0" err="1" smtClean="0"/>
              <a:t>profesionales</a:t>
            </a:r>
            <a:r>
              <a:rPr lang="en-US" altLang="es-AR" sz="2800" b="1" dirty="0" smtClean="0"/>
              <a:t> </a:t>
            </a:r>
            <a:r>
              <a:rPr lang="en-US" altLang="es-AR" sz="2800" b="1" dirty="0" err="1" smtClean="0"/>
              <a:t>participantes</a:t>
            </a:r>
            <a:endParaRPr lang="es-AR" sz="2800" dirty="0"/>
          </a:p>
        </p:txBody>
      </p:sp>
      <p:grpSp>
        <p:nvGrpSpPr>
          <p:cNvPr id="8" name="28 Grupo"/>
          <p:cNvGrpSpPr/>
          <p:nvPr/>
        </p:nvGrpSpPr>
        <p:grpSpPr>
          <a:xfrm>
            <a:off x="5076056" y="4365104"/>
            <a:ext cx="5112568" cy="698014"/>
            <a:chOff x="8964488" y="3212976"/>
            <a:chExt cx="4464496" cy="553998"/>
          </a:xfrm>
        </p:grpSpPr>
        <p:sp>
          <p:nvSpPr>
            <p:cNvPr id="28" name="27 Rectángulo redondeado"/>
            <p:cNvSpPr/>
            <p:nvPr/>
          </p:nvSpPr>
          <p:spPr>
            <a:xfrm>
              <a:off x="8964488" y="3212976"/>
              <a:ext cx="3024336" cy="50405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3000" dirty="0">
                <a:solidFill>
                  <a:schemeClr val="tx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9036496" y="3212976"/>
              <a:ext cx="43924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s-AR" sz="3000" b="1" dirty="0" smtClean="0">
                  <a:solidFill>
                    <a:schemeClr val="bg1"/>
                  </a:solidFill>
                </a:rPr>
                <a:t>Nov 2009- </a:t>
              </a:r>
              <a:r>
                <a:rPr lang="en-US" altLang="es-AR" sz="3000" b="1" dirty="0" err="1" smtClean="0">
                  <a:solidFill>
                    <a:schemeClr val="bg1"/>
                  </a:solidFill>
                </a:rPr>
                <a:t>Dic</a:t>
              </a:r>
              <a:r>
                <a:rPr lang="en-US" altLang="es-AR" sz="3000" b="1" dirty="0" smtClean="0">
                  <a:solidFill>
                    <a:schemeClr val="bg1"/>
                  </a:solidFill>
                </a:rPr>
                <a:t> 2018</a:t>
              </a:r>
              <a:endParaRPr lang="es-AR" sz="3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70" y="1214042"/>
            <a:ext cx="82010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-500098" y="210706"/>
            <a:ext cx="10072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60363" algn="ctr">
              <a:defRPr/>
            </a:pPr>
            <a:r>
              <a:rPr lang="es-ES" sz="3200" dirty="0" err="1" smtClean="0">
                <a:latin typeface="+mn-lt"/>
              </a:rPr>
              <a:t>Flujograma</a:t>
            </a:r>
            <a:r>
              <a:rPr lang="es-ES" sz="3200" dirty="0" smtClean="0">
                <a:latin typeface="+mn-lt"/>
              </a:rPr>
              <a:t> de la información de la RENAC</a:t>
            </a:r>
            <a:endParaRPr lang="es-AR" sz="3200" dirty="0">
              <a:latin typeface="+mn-lt"/>
              <a:cs typeface="Arial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151526" y="1367178"/>
            <a:ext cx="231568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466818" y="1353133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latin typeface="Arial Black" pitchFamily="34" charset="0"/>
              </a:rPr>
              <a:t>Hospitales con maternidad</a:t>
            </a:r>
            <a:endParaRPr lang="es-AR" sz="1400" b="1" dirty="0">
              <a:latin typeface="Arial Black" pitchFamily="34" charset="0"/>
            </a:endParaRPr>
          </a:p>
        </p:txBody>
      </p:sp>
      <p:pic>
        <p:nvPicPr>
          <p:cNvPr id="27" name="Picture 6" descr="http://www.canalgif.net/Gifs-animados/Informatica/Comunicaciones/Imagen-animada-Comunicacion-0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346" y="3518298"/>
            <a:ext cx="1710836" cy="5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8824494" y="980728"/>
            <a:ext cx="500034" cy="585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Rectángulo"/>
          <p:cNvSpPr/>
          <p:nvPr/>
        </p:nvSpPr>
        <p:spPr>
          <a:xfrm>
            <a:off x="538224" y="4161240"/>
            <a:ext cx="500034" cy="272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Picture 11" descr="http://adem.uprm.edu/educon-web/images/EXCEL%20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001" y="3656780"/>
            <a:ext cx="542883" cy="52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78" y="2637806"/>
            <a:ext cx="709017" cy="997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1566" y="2637806"/>
            <a:ext cx="814756" cy="10245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3" name="Imagen 3" descr="https://encrypted-tbn0.gstatic.com/images?q=tbn:ANd9GcRqC73LmSG8wAGAMtHxdSHOJNM_iZgsz358ISxwuPfSIvPpQxD5C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7510" y="1734469"/>
            <a:ext cx="10191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Rectángulo"/>
          <p:cNvSpPr/>
          <p:nvPr/>
        </p:nvSpPr>
        <p:spPr>
          <a:xfrm>
            <a:off x="2555776" y="5390506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14 Grupo"/>
          <p:cNvGrpSpPr/>
          <p:nvPr/>
        </p:nvGrpSpPr>
        <p:grpSpPr>
          <a:xfrm>
            <a:off x="107504" y="5427427"/>
            <a:ext cx="3240360" cy="827175"/>
            <a:chOff x="1043608" y="1844822"/>
            <a:chExt cx="6264696" cy="1672272"/>
          </a:xfrm>
        </p:grpSpPr>
        <p:sp>
          <p:nvSpPr>
            <p:cNvPr id="16" name="10 Rectángulo"/>
            <p:cNvSpPr>
              <a:spLocks noChangeArrowheads="1"/>
            </p:cNvSpPr>
            <p:nvPr/>
          </p:nvSpPr>
          <p:spPr bwMode="auto">
            <a:xfrm>
              <a:off x="1989451" y="2977798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>
                  <a:latin typeface="Arial Narrow" pitchFamily="34" charset="0"/>
                </a:rPr>
                <a:t>2012</a:t>
              </a:r>
              <a:endParaRPr lang="es-ES" sz="900" b="1">
                <a:latin typeface="Arial Narrow" pitchFamily="34" charset="0"/>
              </a:endParaRPr>
            </a:p>
          </p:txBody>
        </p:sp>
        <p:sp>
          <p:nvSpPr>
            <p:cNvPr id="17" name="12 Rectángulo"/>
            <p:cNvSpPr>
              <a:spLocks noChangeArrowheads="1"/>
            </p:cNvSpPr>
            <p:nvPr/>
          </p:nvSpPr>
          <p:spPr bwMode="auto">
            <a:xfrm>
              <a:off x="3275856" y="2924944"/>
              <a:ext cx="766064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2014</a:t>
              </a:r>
              <a:endParaRPr lang="es-ES" sz="900" b="1" dirty="0">
                <a:latin typeface="Arial Narrow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3608" y="1956833"/>
              <a:ext cx="832150" cy="1046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22895" y="1844822"/>
              <a:ext cx="798711" cy="104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11760" y="1981051"/>
              <a:ext cx="841705" cy="93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9259" y="1912937"/>
              <a:ext cx="908582" cy="102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06768" y="1878880"/>
              <a:ext cx="859857" cy="106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5 Grupo"/>
            <p:cNvGrpSpPr>
              <a:grpSpLocks/>
            </p:cNvGrpSpPr>
            <p:nvPr/>
          </p:nvGrpSpPr>
          <p:grpSpPr bwMode="auto">
            <a:xfrm>
              <a:off x="4802437" y="1946994"/>
              <a:ext cx="902849" cy="919548"/>
              <a:chOff x="2643174" y="897077"/>
              <a:chExt cx="4100526" cy="581807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43174" y="897077"/>
                <a:ext cx="4100526" cy="5818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42 Rectángulo"/>
              <p:cNvSpPr/>
              <p:nvPr/>
            </p:nvSpPr>
            <p:spPr>
              <a:xfrm>
                <a:off x="2643174" y="930595"/>
                <a:ext cx="4070153" cy="5784553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AR" sz="900">
                  <a:latin typeface="Arial Narrow" pitchFamily="34" charset="0"/>
                </a:endParaRPr>
              </a:p>
            </p:txBody>
          </p:sp>
        </p:grpSp>
        <p:sp>
          <p:nvSpPr>
            <p:cNvPr id="34" name="10 Rectángulo"/>
            <p:cNvSpPr>
              <a:spLocks noChangeArrowheads="1"/>
            </p:cNvSpPr>
            <p:nvPr/>
          </p:nvSpPr>
          <p:spPr bwMode="auto">
            <a:xfrm>
              <a:off x="2555776" y="2924944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2013</a:t>
              </a:r>
              <a:endParaRPr lang="es-ES" sz="900" b="1" dirty="0">
                <a:latin typeface="Arial Narrow" pitchFamily="34" charset="0"/>
              </a:endParaRPr>
            </a:p>
          </p:txBody>
        </p:sp>
        <p:sp>
          <p:nvSpPr>
            <p:cNvPr id="35" name="10 Rectángulo"/>
            <p:cNvSpPr>
              <a:spLocks noChangeArrowheads="1"/>
            </p:cNvSpPr>
            <p:nvPr/>
          </p:nvSpPr>
          <p:spPr bwMode="auto">
            <a:xfrm>
              <a:off x="4139952" y="2852936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2015</a:t>
              </a:r>
              <a:endParaRPr lang="es-ES" sz="900" b="1" dirty="0">
                <a:latin typeface="Arial Narrow" pitchFamily="34" charset="0"/>
              </a:endParaRPr>
            </a:p>
          </p:txBody>
        </p:sp>
        <p:sp>
          <p:nvSpPr>
            <p:cNvPr id="36" name="10 Rectángulo"/>
            <p:cNvSpPr>
              <a:spLocks noChangeArrowheads="1"/>
            </p:cNvSpPr>
            <p:nvPr/>
          </p:nvSpPr>
          <p:spPr bwMode="auto">
            <a:xfrm>
              <a:off x="5004047" y="2852936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2016</a:t>
              </a:r>
              <a:endParaRPr lang="es-ES" sz="900" b="1" dirty="0">
                <a:latin typeface="Arial Narrow" pitchFamily="34" charset="0"/>
              </a:endParaRPr>
            </a:p>
          </p:txBody>
        </p:sp>
        <p:sp>
          <p:nvSpPr>
            <p:cNvPr id="37" name="10 Rectángulo"/>
            <p:cNvSpPr>
              <a:spLocks noChangeArrowheads="1"/>
            </p:cNvSpPr>
            <p:nvPr/>
          </p:nvSpPr>
          <p:spPr bwMode="auto">
            <a:xfrm>
              <a:off x="1314942" y="3050453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>
                  <a:latin typeface="Arial Narrow" pitchFamily="34" charset="0"/>
                </a:rPr>
                <a:t>2011</a:t>
              </a:r>
              <a:endParaRPr lang="es-ES" sz="900" b="1">
                <a:latin typeface="Arial Narrow" pitchFamily="34" charset="0"/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60376" y="1903910"/>
              <a:ext cx="869415" cy="1080052"/>
            </a:xfrm>
            <a:prstGeom prst="rect">
              <a:avLst/>
            </a:prstGeom>
            <a:noFill/>
            <a:ln w="3175">
              <a:solidFill>
                <a:srgbClr val="CC3300"/>
              </a:solidFill>
              <a:miter lim="800000"/>
              <a:headEnd/>
              <a:tailEnd/>
            </a:ln>
            <a:effectLst/>
          </p:spPr>
        </p:pic>
        <p:sp>
          <p:nvSpPr>
            <p:cNvPr id="39" name="10 Rectángulo"/>
            <p:cNvSpPr>
              <a:spLocks noChangeArrowheads="1"/>
            </p:cNvSpPr>
            <p:nvPr/>
          </p:nvSpPr>
          <p:spPr bwMode="auto">
            <a:xfrm>
              <a:off x="5769326" y="2996954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 dirty="0" smtClean="0">
                  <a:latin typeface="Arial Narrow" pitchFamily="34" charset="0"/>
                </a:rPr>
                <a:t>2017</a:t>
              </a:r>
              <a:endParaRPr lang="es-ES" sz="900" b="1" dirty="0">
                <a:latin typeface="Arial Narrow" pitchFamily="34" charset="0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07975" y="1916832"/>
              <a:ext cx="792088" cy="1103443"/>
            </a:xfrm>
            <a:prstGeom prst="rect">
              <a:avLst/>
            </a:prstGeom>
            <a:noFill/>
            <a:ln w="3175">
              <a:solidFill>
                <a:srgbClr val="D09E00"/>
              </a:solidFill>
              <a:miter lim="800000"/>
              <a:headEnd/>
              <a:tailEnd/>
            </a:ln>
            <a:effectLst/>
          </p:spPr>
        </p:pic>
        <p:sp>
          <p:nvSpPr>
            <p:cNvPr id="41" name="10 Rectángulo"/>
            <p:cNvSpPr>
              <a:spLocks noChangeArrowheads="1"/>
            </p:cNvSpPr>
            <p:nvPr/>
          </p:nvSpPr>
          <p:spPr bwMode="auto">
            <a:xfrm>
              <a:off x="6547806" y="2996954"/>
              <a:ext cx="760498" cy="46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r>
                <a:rPr lang="en-US" sz="900" b="1" dirty="0" smtClean="0">
                  <a:latin typeface="Arial Narrow" pitchFamily="34" charset="0"/>
                </a:rPr>
                <a:t>2018</a:t>
              </a:r>
              <a:endParaRPr lang="es-ES" sz="900" b="1" dirty="0">
                <a:latin typeface="Arial Narrow" pitchFamily="34" charset="0"/>
              </a:endParaRPr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3851920" y="1286050"/>
            <a:ext cx="259228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920" y="1464736"/>
            <a:ext cx="2540893" cy="94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CuadroTexto"/>
          <p:cNvSpPr txBox="1"/>
          <p:nvPr/>
        </p:nvSpPr>
        <p:spPr>
          <a:xfrm>
            <a:off x="5292080" y="15740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Foro Web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47" name="Imagen 1" descr="nuevo logo renac-re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8001" y="1488605"/>
            <a:ext cx="1280093" cy="396000"/>
          </a:xfrm>
          <a:prstGeom prst="rect">
            <a:avLst/>
          </a:prstGeom>
          <a:noFill/>
        </p:spPr>
      </p:pic>
      <p:sp>
        <p:nvSpPr>
          <p:cNvPr id="48" name="47 Rectángulo"/>
          <p:cNvSpPr/>
          <p:nvPr/>
        </p:nvSpPr>
        <p:spPr>
          <a:xfrm>
            <a:off x="683568" y="4005064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5856" y="5445224"/>
            <a:ext cx="40301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10 Rectángulo"/>
          <p:cNvSpPr>
            <a:spLocks noChangeArrowheads="1"/>
          </p:cNvSpPr>
          <p:nvPr/>
        </p:nvSpPr>
        <p:spPr bwMode="auto">
          <a:xfrm>
            <a:off x="3347864" y="5991103"/>
            <a:ext cx="594412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1000" b="1" dirty="0" smtClean="0">
                <a:latin typeface="Arial Narrow" pitchFamily="34" charset="0"/>
              </a:rPr>
              <a:t>2019</a:t>
            </a:r>
            <a:endParaRPr lang="es-ES" sz="1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1620</Words>
  <Application>Microsoft Office PowerPoint</Application>
  <PresentationFormat>Presentación en pantalla (4:3)</PresentationFormat>
  <Paragraphs>385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</dc:title>
  <dc:creator>Rosa Liascovich</dc:creator>
  <cp:lastModifiedBy>Usuario</cp:lastModifiedBy>
  <cp:revision>146</cp:revision>
  <dcterms:created xsi:type="dcterms:W3CDTF">2019-09-29T14:34:12Z</dcterms:created>
  <dcterms:modified xsi:type="dcterms:W3CDTF">2020-04-22T19:05:00Z</dcterms:modified>
</cp:coreProperties>
</file>